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75" r:id="rId4"/>
    <p:sldId id="276" r:id="rId5"/>
    <p:sldId id="258" r:id="rId6"/>
    <p:sldId id="269" r:id="rId7"/>
    <p:sldId id="270" r:id="rId8"/>
    <p:sldId id="271" r:id="rId9"/>
    <p:sldId id="272" r:id="rId10"/>
    <p:sldId id="273" r:id="rId11"/>
    <p:sldId id="274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9" d="100"/>
          <a:sy n="129" d="100"/>
        </p:scale>
        <p:origin x="-1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3E1AF5-811F-3C4A-866F-91A657DA7F9B}" type="datetime1">
              <a:rPr lang="en-US" smtClean="0"/>
              <a:t>2/22/12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7939F2-A59E-2D49-9944-E161EBE3B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19701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07AF1-1DE5-EE45-BDF8-0DF62FAF224C}" type="datetime1">
              <a:rPr lang="en-US" smtClean="0"/>
              <a:t>2/22/12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B22B98-9302-EE4F-A153-424D4AC0B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4293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22B98-9302-EE4F-A153-424D4AC0B5B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876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Left</a:t>
            </a:r>
            <a:r>
              <a:rPr lang="en-US" baseline="0" dirty="0" smtClean="0"/>
              <a:t> Side: Next steps for those interested in pursuing a DI implementation</a:t>
            </a:r>
          </a:p>
          <a:p>
            <a:r>
              <a:rPr lang="en-US" baseline="0" dirty="0" smtClean="0"/>
              <a:t>Right Side: How to learn more/obtain additional information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22B98-9302-EE4F-A153-424D4AC0B5B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57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2/27/12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2/27/12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2/27/12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2/27/12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2/27/12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2/27/12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2/27/12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2/27/12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2/27/12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2/27/12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2/27/12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2/27/12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4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Direct Instruction (DI) </a:t>
            </a:r>
            <a:br>
              <a:rPr lang="en-US" dirty="0" smtClean="0"/>
            </a:br>
            <a:r>
              <a:rPr lang="en-US" dirty="0" smtClean="0"/>
              <a:t>in Broward County	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36831"/>
            <a:ext cx="6400800" cy="1192369"/>
          </a:xfrm>
        </p:spPr>
        <p:txBody>
          <a:bodyPr/>
          <a:lstStyle/>
          <a:p>
            <a:r>
              <a:rPr lang="en-US" dirty="0" smtClean="0"/>
              <a:t>Brenda Moss-Williams</a:t>
            </a:r>
          </a:p>
          <a:p>
            <a:r>
              <a:rPr lang="en-US" dirty="0" smtClean="0"/>
              <a:t>February 25, 2012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013366" y="6337977"/>
            <a:ext cx="7887418" cy="104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nifdi_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63" y="5756257"/>
            <a:ext cx="4134561" cy="101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898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Coordination &amp; Support</a:t>
            </a:r>
            <a:endParaRPr lang="en-US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457201" y="2701627"/>
            <a:ext cx="3893771" cy="3360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Symbol" pitchFamily="18" charset="2"/>
              <a:buNone/>
            </a:pPr>
            <a:r>
              <a:rPr lang="en-US" sz="2200" b="1" dirty="0" smtClean="0"/>
              <a:t>DI in Broward Co. Previously</a:t>
            </a:r>
          </a:p>
          <a:p>
            <a:pPr marL="0" indent="0">
              <a:lnSpc>
                <a:spcPct val="80000"/>
              </a:lnSpc>
              <a:buNone/>
            </a:pPr>
            <a:endParaRPr lang="en-US" sz="100" dirty="0" smtClean="0"/>
          </a:p>
          <a:p>
            <a:pPr marL="0" indent="0">
              <a:lnSpc>
                <a:spcPct val="80000"/>
              </a:lnSpc>
              <a:buNone/>
            </a:pPr>
            <a:endParaRPr lang="en-US" sz="100" dirty="0"/>
          </a:p>
          <a:p>
            <a:pPr marL="0" indent="0">
              <a:lnSpc>
                <a:spcPct val="80000"/>
              </a:lnSpc>
              <a:buNone/>
            </a:pPr>
            <a:endParaRPr lang="en-US" sz="100" dirty="0" smtClean="0"/>
          </a:p>
          <a:p>
            <a:pPr>
              <a:lnSpc>
                <a:spcPct val="80000"/>
              </a:lnSpc>
              <a:buFont typeface="Arial"/>
              <a:buChar char="•"/>
            </a:pPr>
            <a:r>
              <a:rPr lang="en-US" sz="2200" dirty="0" smtClean="0"/>
              <a:t>District Academic Coaches responsible for </a:t>
            </a:r>
            <a:r>
              <a:rPr lang="en-US" sz="2200" i="1" dirty="0" smtClean="0"/>
              <a:t>all </a:t>
            </a:r>
            <a:r>
              <a:rPr lang="en-US" sz="2200" dirty="0" smtClean="0"/>
              <a:t>academic areas</a:t>
            </a:r>
          </a:p>
          <a:p>
            <a:pPr marL="0" indent="0">
              <a:lnSpc>
                <a:spcPct val="80000"/>
              </a:lnSpc>
              <a:buNone/>
            </a:pPr>
            <a:endParaRPr lang="en-US" sz="1300" dirty="0" smtClean="0"/>
          </a:p>
          <a:p>
            <a:pPr>
              <a:lnSpc>
                <a:spcPct val="80000"/>
              </a:lnSpc>
              <a:buFont typeface="Arial"/>
              <a:buChar char="•"/>
            </a:pPr>
            <a:r>
              <a:rPr lang="en-US" sz="2200" dirty="0" smtClean="0"/>
              <a:t>Building Coordinators not trained to provide coaching</a:t>
            </a:r>
          </a:p>
          <a:p>
            <a:pPr marL="0" indent="0">
              <a:lnSpc>
                <a:spcPct val="80000"/>
              </a:lnSpc>
              <a:buNone/>
            </a:pPr>
            <a:endParaRPr lang="en-US" sz="1300" dirty="0" smtClean="0"/>
          </a:p>
          <a:p>
            <a:pPr>
              <a:lnSpc>
                <a:spcPct val="80000"/>
              </a:lnSpc>
              <a:buFont typeface="Arial"/>
              <a:buChar char="•"/>
            </a:pPr>
            <a:r>
              <a:rPr lang="en-US" sz="2200" dirty="0" smtClean="0"/>
              <a:t>District Academic Coaches provided support 1-2 days per week</a:t>
            </a:r>
            <a:endParaRPr lang="en-US" sz="2200" dirty="0"/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4666411" y="2720872"/>
            <a:ext cx="4020389" cy="314295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Symbol" pitchFamily="18" charset="2"/>
              <a:buNone/>
            </a:pPr>
            <a:r>
              <a:rPr lang="en-US" sz="2200" b="1" dirty="0" smtClean="0"/>
              <a:t>Implementation with NIFDI</a:t>
            </a:r>
          </a:p>
          <a:p>
            <a:pPr>
              <a:buFont typeface="Arial"/>
              <a:buChar char="•"/>
            </a:pPr>
            <a:r>
              <a:rPr lang="en-US" sz="2200" dirty="0" smtClean="0"/>
              <a:t>District Coaches and Building Coordinators responsible solely for DI implementation</a:t>
            </a:r>
          </a:p>
          <a:p>
            <a:pPr marL="0" indent="0">
              <a:buNone/>
            </a:pPr>
            <a:endParaRPr lang="en-US" sz="1200" dirty="0" smtClean="0"/>
          </a:p>
          <a:p>
            <a:pPr>
              <a:buFont typeface="Arial"/>
              <a:buChar char="•"/>
            </a:pPr>
            <a:r>
              <a:rPr lang="en-US" sz="2200" dirty="0" smtClean="0"/>
              <a:t>District Coaches and Building Coordinators work in tandem with NIFDI staff, who are on site approximately 1 week per month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4523005" y="3120804"/>
            <a:ext cx="0" cy="2940984"/>
          </a:xfrm>
          <a:prstGeom prst="line">
            <a:avLst/>
          </a:prstGeom>
          <a:ln w="28575" cmpd="sng">
            <a:solidFill>
              <a:schemeClr val="tx2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457201" y="3131034"/>
            <a:ext cx="8229599" cy="0"/>
          </a:xfrm>
          <a:prstGeom prst="line">
            <a:avLst/>
          </a:prstGeom>
          <a:ln w="28575" cmpd="sng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999854" y="6280339"/>
            <a:ext cx="7887418" cy="104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NIFDI_4c_gradien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13" y="5930878"/>
            <a:ext cx="805531" cy="80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194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Capacity Building</a:t>
            </a:r>
            <a:endParaRPr lang="en-US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565296" y="2628896"/>
            <a:ext cx="3785676" cy="29291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Symbol" pitchFamily="18" charset="2"/>
              <a:buNone/>
            </a:pPr>
            <a:r>
              <a:rPr lang="en-US" sz="2200" b="1" dirty="0" smtClean="0"/>
              <a:t>DI in Broward Co. Previously</a:t>
            </a:r>
          </a:p>
          <a:p>
            <a:pPr>
              <a:buFont typeface="Arial"/>
              <a:buChar char="•"/>
            </a:pPr>
            <a:r>
              <a:rPr lang="en-US" sz="1900" dirty="0" smtClean="0"/>
              <a:t>Capacity for supporting DI limited to District-level </a:t>
            </a:r>
            <a:r>
              <a:rPr lang="en-US" sz="1900" dirty="0"/>
              <a:t>C</a:t>
            </a:r>
            <a:r>
              <a:rPr lang="en-US" sz="1900" dirty="0" smtClean="0"/>
              <a:t>oaches</a:t>
            </a:r>
            <a:endParaRPr lang="en-US" sz="1900" dirty="0"/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4676032" y="2628895"/>
            <a:ext cx="4137230" cy="3952476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Symbol" pitchFamily="18" charset="2"/>
              <a:buNone/>
            </a:pPr>
            <a:r>
              <a:rPr lang="en-US" sz="4600" b="1" dirty="0" smtClean="0"/>
              <a:t>Implementation with NIFDI</a:t>
            </a:r>
          </a:p>
          <a:p>
            <a:pPr marL="0" indent="0">
              <a:buNone/>
            </a:pPr>
            <a:endParaRPr lang="en-US" sz="100" dirty="0" smtClean="0"/>
          </a:p>
          <a:p>
            <a:pPr marL="0" indent="0">
              <a:buNone/>
            </a:pPr>
            <a:endParaRPr lang="en-US" sz="100" dirty="0"/>
          </a:p>
          <a:p>
            <a:pPr marL="0" indent="0">
              <a:buNone/>
            </a:pPr>
            <a:endParaRPr lang="en-US" sz="100" dirty="0" smtClean="0"/>
          </a:p>
          <a:p>
            <a:pPr marL="0" indent="0">
              <a:buNone/>
            </a:pPr>
            <a:endParaRPr lang="en-US" sz="100" dirty="0"/>
          </a:p>
          <a:p>
            <a:pPr marL="0" indent="0">
              <a:buNone/>
            </a:pPr>
            <a:endParaRPr lang="en-US" sz="100" dirty="0" smtClean="0"/>
          </a:p>
          <a:p>
            <a:pPr marL="0" indent="0">
              <a:buNone/>
            </a:pPr>
            <a:endParaRPr lang="en-US" sz="100" dirty="0" smtClean="0"/>
          </a:p>
          <a:p>
            <a:pPr>
              <a:buFont typeface="Arial"/>
              <a:buChar char="•"/>
            </a:pPr>
            <a:r>
              <a:rPr lang="en-US" sz="4000" dirty="0" smtClean="0"/>
              <a:t>Peer coaches developed from model teachers, one per grade level</a:t>
            </a:r>
          </a:p>
          <a:p>
            <a:pPr marL="0" indent="0">
              <a:buNone/>
            </a:pPr>
            <a:endParaRPr lang="en-US" sz="1300" dirty="0" smtClean="0"/>
          </a:p>
          <a:p>
            <a:pPr>
              <a:buFont typeface="Arial"/>
              <a:buChar char="•"/>
            </a:pPr>
            <a:r>
              <a:rPr lang="en-US" sz="4000" dirty="0" smtClean="0"/>
              <a:t>Administrators trained in 5-minute observations</a:t>
            </a:r>
          </a:p>
          <a:p>
            <a:pPr marL="0" indent="0">
              <a:buNone/>
            </a:pPr>
            <a:endParaRPr lang="en-US" sz="1300" dirty="0" smtClean="0"/>
          </a:p>
          <a:p>
            <a:pPr>
              <a:buFont typeface="Arial"/>
              <a:buChar char="•"/>
            </a:pPr>
            <a:r>
              <a:rPr lang="en-US" sz="4000" dirty="0" smtClean="0"/>
              <a:t>Peer coaches, Building Coordinators and District Coaches go through four levels of coaches’ training</a:t>
            </a:r>
          </a:p>
          <a:p>
            <a:pPr marL="0" indent="0">
              <a:buNone/>
            </a:pPr>
            <a:endParaRPr lang="en-US" sz="1300" dirty="0" smtClean="0"/>
          </a:p>
          <a:p>
            <a:pPr>
              <a:buFont typeface="Arial"/>
              <a:buChar char="•"/>
            </a:pPr>
            <a:r>
              <a:rPr lang="en-US" sz="4000" dirty="0" smtClean="0"/>
              <a:t>Institute on Becoming an Effective Trainer for experienced DI teachers allows schools to train teachers on their own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4523005" y="3041124"/>
            <a:ext cx="0" cy="3064645"/>
          </a:xfrm>
          <a:prstGeom prst="line">
            <a:avLst/>
          </a:prstGeom>
          <a:ln w="28575" cmpd="sng">
            <a:solidFill>
              <a:schemeClr val="tx2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457201" y="3041124"/>
            <a:ext cx="8229599" cy="0"/>
          </a:xfrm>
          <a:prstGeom prst="line">
            <a:avLst/>
          </a:prstGeom>
          <a:ln w="28575" cmpd="sng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999854" y="6280339"/>
            <a:ext cx="7887418" cy="104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NIFDI_4c_gradien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13" y="5930878"/>
            <a:ext cx="805531" cy="80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194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8" y="3061936"/>
            <a:ext cx="3681354" cy="3450696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LEFT SIDE</a:t>
            </a:r>
          </a:p>
          <a:p>
            <a:pPr>
              <a:buFont typeface="Arial"/>
              <a:buChar char="•"/>
            </a:pPr>
            <a:r>
              <a:rPr lang="en-US" dirty="0" smtClean="0"/>
              <a:t>Essential Elements </a:t>
            </a:r>
          </a:p>
          <a:p>
            <a:pPr>
              <a:buFont typeface="Arial"/>
              <a:buChar char="•"/>
            </a:pPr>
            <a:r>
              <a:rPr lang="en-US" dirty="0" smtClean="0"/>
              <a:t>School Data Form</a:t>
            </a:r>
          </a:p>
          <a:p>
            <a:pPr>
              <a:buFont typeface="Arial"/>
              <a:buChar char="•"/>
            </a:pPr>
            <a:r>
              <a:rPr lang="en-US" dirty="0" smtClean="0"/>
              <a:t>School Check-off Form</a:t>
            </a:r>
          </a:p>
          <a:p>
            <a:pPr>
              <a:buFont typeface="Arial"/>
              <a:buChar char="•"/>
            </a:pPr>
            <a:r>
              <a:rPr lang="en-US" dirty="0" smtClean="0"/>
              <a:t>Implementation Options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 Materials</a:t>
            </a:r>
            <a:endParaRPr lang="en-US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5005446" y="3061936"/>
            <a:ext cx="3681354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u="sng" dirty="0" smtClean="0"/>
              <a:t>RIGHT SIDE</a:t>
            </a:r>
          </a:p>
          <a:p>
            <a:pPr>
              <a:buFont typeface="Arial"/>
              <a:buChar char="•"/>
            </a:pPr>
            <a:r>
              <a:rPr lang="en-US" dirty="0" smtClean="0"/>
              <a:t>NIFDI Services</a:t>
            </a:r>
          </a:p>
          <a:p>
            <a:pPr>
              <a:buFont typeface="Arial"/>
              <a:buChar char="•"/>
            </a:pPr>
            <a:r>
              <a:rPr lang="en-US" dirty="0" smtClean="0"/>
              <a:t>Visit a Model DI School</a:t>
            </a:r>
            <a:endParaRPr lang="en-US" dirty="0"/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872067" y="2443902"/>
            <a:ext cx="7408333" cy="4631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Symbol" pitchFamily="18" charset="2"/>
              <a:buNone/>
            </a:pPr>
            <a:r>
              <a:rPr lang="en-US" sz="3200" b="1" dirty="0" smtClean="0">
                <a:solidFill>
                  <a:schemeClr val="accent2"/>
                </a:solidFill>
              </a:rPr>
              <a:t>IN YOUR FOLDER…</a:t>
            </a:r>
            <a:endParaRPr lang="en-US" sz="3200" b="1" dirty="0" smtClean="0">
              <a:solidFill>
                <a:schemeClr val="accent2"/>
              </a:solidFill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999854" y="6280339"/>
            <a:ext cx="7887418" cy="104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NIFDI_4c_gradien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13" y="5930878"/>
            <a:ext cx="805531" cy="80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135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617081"/>
            <a:ext cx="8430071" cy="345069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en-US" sz="2900" b="1" dirty="0" smtClean="0">
                <a:solidFill>
                  <a:srgbClr val="843E40"/>
                </a:solidFill>
              </a:rPr>
              <a:t>The National Institute for Direct Instruction (NIFDI)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en-US" sz="2900" dirty="0" err="1" smtClean="0">
                <a:solidFill>
                  <a:srgbClr val="843E40"/>
                </a:solidFill>
              </a:rPr>
              <a:t>www.nifdi.org</a:t>
            </a:r>
            <a:endParaRPr lang="en-US" sz="2900" dirty="0" smtClean="0">
              <a:solidFill>
                <a:srgbClr val="843E40"/>
              </a:solidFill>
            </a:endParaRP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b="1" dirty="0" smtClean="0"/>
              <a:t>	  Kurt Engelmann		Christina Cox</a:t>
            </a:r>
          </a:p>
          <a:p>
            <a:pPr marL="0" indent="0">
              <a:buNone/>
            </a:pPr>
            <a:r>
              <a:rPr lang="en-US" dirty="0" smtClean="0"/>
              <a:t>	  President			Public Relations Manager</a:t>
            </a:r>
          </a:p>
          <a:p>
            <a:pPr marL="0" indent="0">
              <a:buNone/>
            </a:pPr>
            <a:r>
              <a:rPr lang="en-US" dirty="0" smtClean="0"/>
              <a:t>	  541.505.5717			541.505.5701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  877.485.1973 x119		877.485.1973 x112</a:t>
            </a:r>
          </a:p>
          <a:p>
            <a:pPr marL="0" indent="0">
              <a:buNone/>
            </a:pPr>
            <a:r>
              <a:rPr lang="en-US" dirty="0" smtClean="0"/>
              <a:t>	  </a:t>
            </a:r>
            <a:r>
              <a:rPr lang="en-US" dirty="0" err="1" smtClean="0"/>
              <a:t>kengel@nifdi.org</a:t>
            </a:r>
            <a:r>
              <a:rPr lang="en-US" dirty="0" smtClean="0"/>
              <a:t>		</a:t>
            </a:r>
            <a:r>
              <a:rPr lang="en-US" dirty="0" err="1" smtClean="0"/>
              <a:t>ccox@nifdi.org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more information, contact:</a:t>
            </a:r>
            <a:endParaRPr lang="en-US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999854" y="6280339"/>
            <a:ext cx="7887418" cy="104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NIFDI_4c_gradien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13" y="5930878"/>
            <a:ext cx="805531" cy="80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135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999854" y="6280339"/>
            <a:ext cx="7887418" cy="104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1" y="2634445"/>
            <a:ext cx="8229599" cy="372695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1978 to 1991: </a:t>
            </a:r>
            <a:r>
              <a:rPr lang="en-US" b="1" dirty="0" smtClean="0"/>
              <a:t>Teacher of emotionally handicapped </a:t>
            </a:r>
            <a:r>
              <a:rPr lang="en-US" b="1" dirty="0"/>
              <a:t>students </a:t>
            </a:r>
            <a:r>
              <a:rPr lang="en-US" dirty="0"/>
              <a:t>in south Florida </a:t>
            </a:r>
            <a:endParaRPr lang="en-US" dirty="0" smtClean="0"/>
          </a:p>
          <a:p>
            <a:pPr marL="0" indent="0">
              <a:buNone/>
            </a:pPr>
            <a:endParaRPr lang="en-US" sz="1300" b="1" dirty="0" smtClean="0"/>
          </a:p>
          <a:p>
            <a:pPr marL="0" indent="0">
              <a:buNone/>
            </a:pPr>
            <a:r>
              <a:rPr lang="en-US" dirty="0" smtClean="0"/>
              <a:t>1991 to 2008: </a:t>
            </a:r>
            <a:r>
              <a:rPr lang="en-US" b="1" dirty="0" smtClean="0"/>
              <a:t>District </a:t>
            </a:r>
            <a:r>
              <a:rPr lang="en-US" b="1" dirty="0"/>
              <a:t>Curriculum Specialist for Broward County Public </a:t>
            </a:r>
            <a:r>
              <a:rPr lang="en-US" b="1" dirty="0" smtClean="0"/>
              <a:t>Schools </a:t>
            </a:r>
          </a:p>
          <a:p>
            <a:pPr lvl="2">
              <a:buFont typeface="Arial"/>
              <a:buChar char="•"/>
            </a:pPr>
            <a:r>
              <a:rPr lang="en-US" dirty="0" smtClean="0"/>
              <a:t>Provided </a:t>
            </a:r>
            <a:r>
              <a:rPr lang="en-US" dirty="0"/>
              <a:t>support for the implementation of DI in 40 elementary and middle </a:t>
            </a:r>
            <a:r>
              <a:rPr lang="en-US" dirty="0" smtClean="0"/>
              <a:t>schools</a:t>
            </a:r>
          </a:p>
          <a:p>
            <a:pPr lvl="2">
              <a:buFont typeface="Arial"/>
              <a:buChar char="•"/>
            </a:pPr>
            <a:endParaRPr lang="en-US" sz="1300" dirty="0" smtClean="0"/>
          </a:p>
          <a:p>
            <a:pPr marL="0" indent="0">
              <a:buNone/>
            </a:pPr>
            <a:r>
              <a:rPr lang="en-US" dirty="0" smtClean="0"/>
              <a:t>2008 to 2012: </a:t>
            </a:r>
            <a:r>
              <a:rPr lang="en-US" b="1" dirty="0" smtClean="0"/>
              <a:t>Implementation </a:t>
            </a:r>
            <a:r>
              <a:rPr lang="en-US" b="1" dirty="0"/>
              <a:t>Manager for </a:t>
            </a:r>
            <a:r>
              <a:rPr lang="en-US" b="1" dirty="0" smtClean="0"/>
              <a:t>the National </a:t>
            </a:r>
            <a:r>
              <a:rPr lang="en-US" b="1" dirty="0"/>
              <a:t>Institute for Direct </a:t>
            </a:r>
            <a:r>
              <a:rPr lang="en-US" b="1" dirty="0" smtClean="0"/>
              <a:t>	         Instruction </a:t>
            </a:r>
          </a:p>
          <a:p>
            <a:pPr lvl="2">
              <a:buFont typeface="Arial"/>
              <a:buChar char="•"/>
            </a:pPr>
            <a:r>
              <a:rPr lang="en-US" dirty="0" smtClean="0"/>
              <a:t>3 middle schools in Atlanta, Estill Middle School and Estill High </a:t>
            </a:r>
            <a:r>
              <a:rPr lang="en-US" dirty="0"/>
              <a:t>School in Estill, South </a:t>
            </a:r>
            <a:r>
              <a:rPr lang="en-US" dirty="0" smtClean="0"/>
              <a:t>Carolina, IDEA Schools Special Education in Texas.</a:t>
            </a:r>
          </a:p>
          <a:p>
            <a:pPr lvl="2">
              <a:buFont typeface="Arial"/>
              <a:buChar char="•"/>
            </a:pPr>
            <a:endParaRPr lang="en-US" sz="1300" dirty="0"/>
          </a:p>
          <a:p>
            <a:pPr marL="0" indent="0">
              <a:buNone/>
            </a:pPr>
            <a:r>
              <a:rPr lang="en-US" b="1" dirty="0"/>
              <a:t>B</a:t>
            </a:r>
            <a:r>
              <a:rPr lang="en-US" b="1" dirty="0" smtClean="0"/>
              <a:t>ehavior </a:t>
            </a:r>
            <a:r>
              <a:rPr lang="en-US" b="1" dirty="0"/>
              <a:t>M</a:t>
            </a:r>
            <a:r>
              <a:rPr lang="en-US" b="1" dirty="0" smtClean="0"/>
              <a:t>anagement Specialist</a:t>
            </a:r>
          </a:p>
          <a:p>
            <a:pPr lvl="2">
              <a:buFont typeface="Arial"/>
              <a:buChar char="•"/>
            </a:pPr>
            <a:r>
              <a:rPr lang="en-US" dirty="0" smtClean="0"/>
              <a:t>Conducted </a:t>
            </a:r>
            <a:r>
              <a:rPr lang="en-US" dirty="0"/>
              <a:t>behavior management </a:t>
            </a:r>
            <a:r>
              <a:rPr lang="en-US" dirty="0" smtClean="0"/>
              <a:t>training in schools implementing DI in Atlanta</a:t>
            </a:r>
            <a:r>
              <a:rPr lang="en-US" dirty="0"/>
              <a:t>, </a:t>
            </a:r>
            <a:r>
              <a:rPr lang="en-US" dirty="0" smtClean="0"/>
              <a:t>Baltimore, Australia </a:t>
            </a:r>
            <a:r>
              <a:rPr lang="en-US" dirty="0"/>
              <a:t>and </a:t>
            </a:r>
            <a:r>
              <a:rPr lang="en-US" dirty="0" smtClean="0"/>
              <a:t>Guam.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Brenda Moss-Williams</a:t>
            </a:r>
            <a:endParaRPr lang="en-US" dirty="0"/>
          </a:p>
        </p:txBody>
      </p:sp>
      <p:pic>
        <p:nvPicPr>
          <p:cNvPr id="4" name="Picture 3" descr="NIFDI_4c_gradien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13" y="5930878"/>
            <a:ext cx="805531" cy="80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140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6713" y="2512855"/>
            <a:ext cx="8630559" cy="382152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400" dirty="0"/>
          </a:p>
          <a:p>
            <a:pPr marL="0" indent="0" algn="ctr">
              <a:buNone/>
            </a:pPr>
            <a:r>
              <a:rPr lang="en-US" sz="2300" i="1" dirty="0" smtClean="0"/>
              <a:t>The National Institute for Direct Instruction (NIFDI) was founded by the creator and senior author of Direct Instruction (DI) to helps schools and districts maximize students’ performance with DI.  </a:t>
            </a:r>
          </a:p>
          <a:p>
            <a:pPr marL="0" indent="0" algn="ctr">
              <a:buNone/>
            </a:pPr>
            <a:endParaRPr lang="en-US" sz="2300" i="1" dirty="0"/>
          </a:p>
          <a:p>
            <a:pPr marL="0" indent="0" algn="ctr">
              <a:buNone/>
            </a:pPr>
            <a:r>
              <a:rPr lang="en-US" sz="2300" i="1" dirty="0" smtClean="0"/>
              <a:t>NIFDI has developed tools to ensure that </a:t>
            </a:r>
            <a:r>
              <a:rPr lang="en-US" sz="2300" i="1" u="sng" dirty="0" smtClean="0"/>
              <a:t>al</a:t>
            </a:r>
            <a:r>
              <a:rPr lang="en-US" sz="2300" i="1" dirty="0"/>
              <a:t>l</a:t>
            </a:r>
            <a:r>
              <a:rPr lang="en-US" sz="2300" i="1" dirty="0" smtClean="0"/>
              <a:t> students succeed with DI.</a:t>
            </a:r>
          </a:p>
          <a:p>
            <a:pPr marL="0" indent="0" algn="ctr">
              <a:buNone/>
            </a:pPr>
            <a:endParaRPr lang="en-US" sz="2300" i="1" dirty="0"/>
          </a:p>
          <a:p>
            <a:pPr marL="0" indent="0" algn="ctr">
              <a:buNone/>
            </a:pPr>
            <a:r>
              <a:rPr lang="en-US" sz="2300" i="1" dirty="0" smtClean="0"/>
              <a:t>NIFDI supports implementation of DI at pre-K through </a:t>
            </a:r>
            <a:r>
              <a:rPr lang="en-US" sz="2300" i="1" dirty="0"/>
              <a:t>h</a:t>
            </a:r>
            <a:r>
              <a:rPr lang="en-US" sz="2300" i="1" dirty="0" smtClean="0"/>
              <a:t>igh school.</a:t>
            </a:r>
            <a:endParaRPr lang="en-US" sz="2300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National Institute for Direct Instruction (NIFDI)</a:t>
            </a:r>
            <a:endParaRPr lang="en-US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999854" y="6280339"/>
            <a:ext cx="7887418" cy="104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NIFDI_4c_gradien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13" y="5930878"/>
            <a:ext cx="805531" cy="80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623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6713" y="2864113"/>
            <a:ext cx="8630559" cy="347026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400" dirty="0"/>
          </a:p>
          <a:p>
            <a:pPr marL="0" indent="0" algn="ctr">
              <a:buNone/>
            </a:pPr>
            <a:r>
              <a:rPr lang="en-US" sz="2300" i="1" dirty="0" smtClean="0"/>
              <a:t>Previously, Broward County implemented Direct Instruction (DI)           at the elementary and middle school levels.</a:t>
            </a:r>
          </a:p>
          <a:p>
            <a:pPr marL="0" indent="0" algn="ctr">
              <a:buNone/>
            </a:pPr>
            <a:endParaRPr lang="en-US" sz="2300" i="1" dirty="0"/>
          </a:p>
          <a:p>
            <a:pPr marL="0" indent="0" algn="ctr">
              <a:buNone/>
            </a:pPr>
            <a:r>
              <a:rPr lang="en-US" sz="2300" i="1" dirty="0"/>
              <a:t>T</a:t>
            </a:r>
            <a:r>
              <a:rPr lang="en-US" sz="2300" i="1" dirty="0" smtClean="0"/>
              <a:t>his presentation will focus on the implementation of DI at the elementary level.</a:t>
            </a:r>
            <a:endParaRPr lang="en-US" sz="2300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Direct Instruction (DI) </a:t>
            </a:r>
            <a:br>
              <a:rPr lang="en-US" dirty="0" smtClean="0"/>
            </a:br>
            <a:r>
              <a:rPr lang="en-US" dirty="0" smtClean="0"/>
              <a:t>in Broward County</a:t>
            </a:r>
            <a:endParaRPr lang="en-US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999854" y="6280339"/>
            <a:ext cx="7887418" cy="104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NIFDI_4c_gradien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13" y="5930878"/>
            <a:ext cx="805531" cy="80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380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Instructional Time</a:t>
            </a:r>
            <a:endParaRPr lang="en-US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457200" y="2597910"/>
            <a:ext cx="3893772" cy="33236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Symbol" pitchFamily="18" charset="2"/>
              <a:buNone/>
            </a:pPr>
            <a:r>
              <a:rPr lang="en-US" sz="2200" b="1" dirty="0" smtClean="0"/>
              <a:t>DI in Broward Co. Previously</a:t>
            </a:r>
          </a:p>
          <a:p>
            <a:pPr>
              <a:buFont typeface="Arial"/>
              <a:buChar char="•"/>
            </a:pPr>
            <a:r>
              <a:rPr lang="en-US" sz="2200" dirty="0" smtClean="0"/>
              <a:t>Lack of consistent 90-minute reading period</a:t>
            </a:r>
          </a:p>
          <a:p>
            <a:pPr marL="0" indent="0">
              <a:buNone/>
            </a:pPr>
            <a:endParaRPr lang="en-US" sz="1200" dirty="0" smtClean="0"/>
          </a:p>
          <a:p>
            <a:pPr>
              <a:buFont typeface="Arial"/>
              <a:buChar char="•"/>
            </a:pPr>
            <a:r>
              <a:rPr lang="en-US" sz="2200" dirty="0" smtClean="0"/>
              <a:t>2</a:t>
            </a:r>
            <a:r>
              <a:rPr lang="en-US" sz="2200" baseline="30000" dirty="0" smtClean="0"/>
              <a:t>nd</a:t>
            </a:r>
            <a:r>
              <a:rPr lang="en-US" sz="2200" dirty="0" smtClean="0"/>
              <a:t> reading period not required</a:t>
            </a:r>
            <a:endParaRPr lang="en-US" sz="2200" dirty="0"/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4901124" y="2597910"/>
            <a:ext cx="3785676" cy="35374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Symbol" pitchFamily="18" charset="2"/>
              <a:buNone/>
            </a:pPr>
            <a:r>
              <a:rPr lang="en-US" sz="2200" b="1" dirty="0" smtClean="0"/>
              <a:t>Implementation with NIFDI</a:t>
            </a:r>
          </a:p>
          <a:p>
            <a:pPr>
              <a:buFont typeface="Arial"/>
              <a:buChar char="•"/>
            </a:pPr>
            <a:r>
              <a:rPr lang="en-US" sz="2200" dirty="0" smtClean="0"/>
              <a:t>Dedicated 90-minute morning reading period</a:t>
            </a:r>
            <a:endParaRPr lang="en-US" sz="2000" dirty="0" smtClean="0"/>
          </a:p>
          <a:p>
            <a:pPr marL="0" indent="0">
              <a:buNone/>
            </a:pPr>
            <a:endParaRPr lang="en-US" sz="1200" dirty="0" smtClean="0"/>
          </a:p>
          <a:p>
            <a:pPr>
              <a:buFont typeface="Arial"/>
              <a:buChar char="•"/>
            </a:pPr>
            <a:r>
              <a:rPr lang="en-US" sz="2200" dirty="0" smtClean="0"/>
              <a:t>2</a:t>
            </a:r>
            <a:r>
              <a:rPr lang="en-US" sz="2200" baseline="30000" dirty="0" smtClean="0"/>
              <a:t>nd</a:t>
            </a:r>
            <a:r>
              <a:rPr lang="en-US" sz="2200" dirty="0" smtClean="0"/>
              <a:t> reading period required for all students in K and 1</a:t>
            </a:r>
            <a:r>
              <a:rPr lang="en-US" sz="2200" baseline="30000" dirty="0" smtClean="0"/>
              <a:t>st</a:t>
            </a:r>
            <a:r>
              <a:rPr lang="en-US" sz="2200" dirty="0" smtClean="0"/>
              <a:t> and low performers in 2</a:t>
            </a:r>
            <a:r>
              <a:rPr lang="en-US" sz="2200" baseline="30000" dirty="0" smtClean="0"/>
              <a:t>nd</a:t>
            </a:r>
            <a:r>
              <a:rPr lang="en-US" sz="2200" dirty="0" smtClean="0"/>
              <a:t> grade and above</a:t>
            </a:r>
            <a:endParaRPr lang="en-US" sz="22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4523005" y="3031498"/>
            <a:ext cx="0" cy="2890057"/>
          </a:xfrm>
          <a:prstGeom prst="line">
            <a:avLst/>
          </a:prstGeom>
          <a:ln w="28575" cmpd="sng">
            <a:solidFill>
              <a:schemeClr val="tx2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457201" y="3031498"/>
            <a:ext cx="8229599" cy="0"/>
          </a:xfrm>
          <a:prstGeom prst="line">
            <a:avLst/>
          </a:prstGeom>
          <a:ln w="28575" cmpd="sng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999854" y="6280339"/>
            <a:ext cx="7887418" cy="104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NIFDI_4c_gradien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13" y="5930878"/>
            <a:ext cx="805531" cy="80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135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Curriculum</a:t>
            </a:r>
            <a:endParaRPr lang="en-US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457201" y="2665231"/>
            <a:ext cx="3893772" cy="29291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Symbol" pitchFamily="18" charset="2"/>
              <a:buNone/>
            </a:pPr>
            <a:r>
              <a:rPr lang="en-US" sz="2200" b="1" dirty="0" smtClean="0"/>
              <a:t>DI in Broward Co. Previously</a:t>
            </a:r>
          </a:p>
          <a:p>
            <a:pPr>
              <a:buFont typeface="Arial"/>
              <a:buChar char="•"/>
            </a:pPr>
            <a:r>
              <a:rPr lang="en-US" sz="2200" dirty="0" smtClean="0"/>
              <a:t>DISTAR Language used for oral language proficiency (Kindergarten level)</a:t>
            </a:r>
          </a:p>
          <a:p>
            <a:pPr marL="0" indent="0">
              <a:buNone/>
            </a:pPr>
            <a:endParaRPr lang="en-US" sz="1700" dirty="0" smtClean="0"/>
          </a:p>
          <a:p>
            <a:pPr>
              <a:buFont typeface="Arial"/>
              <a:buChar char="•"/>
            </a:pPr>
            <a:r>
              <a:rPr lang="en-US" sz="2200" dirty="0" smtClean="0"/>
              <a:t>Various programs used in addition to Reading Mastery for reading</a:t>
            </a:r>
            <a:endParaRPr lang="en-US" sz="2200" dirty="0"/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4901124" y="2665231"/>
            <a:ext cx="3785676" cy="351202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Symbol" pitchFamily="18" charset="2"/>
              <a:buNone/>
            </a:pPr>
            <a:r>
              <a:rPr lang="en-US" sz="2200" b="1" dirty="0" smtClean="0"/>
              <a:t>Implementation with NIFDI</a:t>
            </a:r>
          </a:p>
          <a:p>
            <a:pPr>
              <a:buFont typeface="Arial"/>
              <a:buChar char="•"/>
            </a:pPr>
            <a:r>
              <a:rPr lang="en-US" sz="2200" dirty="0" smtClean="0"/>
              <a:t>Reading Mastery Signature Edition includes </a:t>
            </a:r>
            <a:r>
              <a:rPr lang="en-US" sz="2200" i="1" dirty="0" smtClean="0"/>
              <a:t>full</a:t>
            </a:r>
            <a:r>
              <a:rPr lang="en-US" sz="2200" dirty="0" smtClean="0"/>
              <a:t> language track (levels K-5)</a:t>
            </a:r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000" dirty="0" smtClean="0"/>
          </a:p>
          <a:p>
            <a:pPr>
              <a:buFont typeface="Arial"/>
              <a:buChar char="•"/>
            </a:pPr>
            <a:r>
              <a:rPr lang="en-US" sz="2200" dirty="0" smtClean="0"/>
              <a:t>All interventions done in Reading Mastery, which incorporates science, social studies and literature (see Language Series Guide)</a:t>
            </a:r>
            <a:endParaRPr lang="en-US" sz="22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4523005" y="3073302"/>
            <a:ext cx="0" cy="2993390"/>
          </a:xfrm>
          <a:prstGeom prst="line">
            <a:avLst/>
          </a:prstGeom>
          <a:ln w="28575" cmpd="sng">
            <a:solidFill>
              <a:srgbClr val="1F497D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457201" y="3073302"/>
            <a:ext cx="8229599" cy="0"/>
          </a:xfrm>
          <a:prstGeom prst="line">
            <a:avLst/>
          </a:prstGeom>
          <a:ln w="28575" cmpd="sng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999854" y="6280339"/>
            <a:ext cx="7887418" cy="104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NIFDI_4c_gradien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13" y="5930878"/>
            <a:ext cx="805531" cy="80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887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Professional Development</a:t>
            </a:r>
            <a:endParaRPr lang="en-US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457200" y="2700027"/>
            <a:ext cx="3893772" cy="29291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Symbol" pitchFamily="18" charset="2"/>
              <a:buNone/>
            </a:pPr>
            <a:r>
              <a:rPr lang="en-US" sz="2200" b="1" dirty="0" smtClean="0"/>
              <a:t>DI in Broward Co. Previously</a:t>
            </a:r>
          </a:p>
          <a:p>
            <a:pPr>
              <a:buFont typeface="Arial"/>
              <a:buChar char="•"/>
            </a:pPr>
            <a:r>
              <a:rPr lang="en-US" sz="2200" dirty="0" smtClean="0"/>
              <a:t>All teachers received initial overview training of DI programs</a:t>
            </a:r>
          </a:p>
          <a:p>
            <a:pPr marL="0" indent="0">
              <a:buNone/>
            </a:pPr>
            <a:endParaRPr lang="en-US" sz="1200" dirty="0" smtClean="0"/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4901124" y="2719271"/>
            <a:ext cx="3785676" cy="31429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Symbol" pitchFamily="18" charset="2"/>
              <a:buNone/>
            </a:pPr>
            <a:r>
              <a:rPr lang="en-US" b="1" dirty="0" smtClean="0"/>
              <a:t>Implementation with NIFDI</a:t>
            </a:r>
          </a:p>
          <a:p>
            <a:pPr marL="0" indent="0">
              <a:buNone/>
            </a:pPr>
            <a:endParaRPr lang="en-US" sz="200" dirty="0" smtClean="0"/>
          </a:p>
          <a:p>
            <a:pPr>
              <a:buFont typeface="Arial"/>
              <a:buChar char="•"/>
            </a:pPr>
            <a:r>
              <a:rPr lang="en-US" dirty="0" smtClean="0"/>
              <a:t>Teachers receive initial training in program delivery of the first 30 lessons</a:t>
            </a:r>
          </a:p>
          <a:p>
            <a:pPr marL="0" indent="0">
              <a:buNone/>
            </a:pPr>
            <a:endParaRPr lang="en-US" sz="2200" dirty="0" smtClean="0"/>
          </a:p>
          <a:p>
            <a:pPr>
              <a:buFont typeface="Arial"/>
              <a:buChar char="•"/>
            </a:pPr>
            <a:r>
              <a:rPr lang="en-US" dirty="0" smtClean="0"/>
              <a:t>Regular </a:t>
            </a:r>
            <a:r>
              <a:rPr lang="en-US" dirty="0" err="1" smtClean="0"/>
              <a:t>inservices</a:t>
            </a:r>
            <a:r>
              <a:rPr lang="en-US" dirty="0" smtClean="0"/>
              <a:t> provided throughout the year on critical techniques required in subsequent lessons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4523005" y="3120804"/>
            <a:ext cx="0" cy="2800751"/>
          </a:xfrm>
          <a:prstGeom prst="line">
            <a:avLst/>
          </a:prstGeom>
          <a:ln w="28575" cmpd="sng">
            <a:solidFill>
              <a:schemeClr val="tx2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457200" y="3121412"/>
            <a:ext cx="8229599" cy="0"/>
          </a:xfrm>
          <a:prstGeom prst="line">
            <a:avLst/>
          </a:prstGeom>
          <a:ln w="28575" cmpd="sng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999854" y="6280339"/>
            <a:ext cx="7887418" cy="104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NIFDI_4c_gradien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13" y="5930878"/>
            <a:ext cx="805531" cy="80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887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Data Collection &amp; Analysis</a:t>
            </a:r>
            <a:endParaRPr lang="en-US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457201" y="2673684"/>
            <a:ext cx="3893771" cy="320908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Symbol" pitchFamily="18" charset="2"/>
              <a:buNone/>
            </a:pPr>
            <a:r>
              <a:rPr lang="en-US" sz="2200" b="1" dirty="0" smtClean="0"/>
              <a:t>DI in Broward Co. Previously</a:t>
            </a:r>
          </a:p>
          <a:p>
            <a:pPr marL="0" indent="0" algn="ctr">
              <a:buFont typeface="Symbol" pitchFamily="18" charset="2"/>
              <a:buNone/>
            </a:pPr>
            <a:endParaRPr lang="en-US" sz="200" b="1" dirty="0" smtClean="0"/>
          </a:p>
          <a:p>
            <a:pPr marL="0" indent="0" algn="ctr">
              <a:buFont typeface="Symbol" pitchFamily="18" charset="2"/>
              <a:buNone/>
            </a:pPr>
            <a:endParaRPr lang="en-US" sz="200" b="1" dirty="0" smtClean="0"/>
          </a:p>
          <a:p>
            <a:pPr marL="0" indent="0" algn="ctr">
              <a:buFont typeface="Symbol" pitchFamily="18" charset="2"/>
              <a:buNone/>
            </a:pPr>
            <a:endParaRPr lang="en-US" sz="200" b="1" dirty="0" smtClean="0"/>
          </a:p>
          <a:p>
            <a:pPr>
              <a:lnSpc>
                <a:spcPct val="80000"/>
              </a:lnSpc>
              <a:buFont typeface="Arial"/>
              <a:buChar char="•"/>
            </a:pPr>
            <a:r>
              <a:rPr lang="en-US" sz="2200" dirty="0" smtClean="0"/>
              <a:t>Data collection did not occur weekly</a:t>
            </a:r>
          </a:p>
          <a:p>
            <a:pPr marL="0" indent="0">
              <a:lnSpc>
                <a:spcPct val="80000"/>
              </a:lnSpc>
              <a:buNone/>
            </a:pPr>
            <a:endParaRPr lang="en-US" sz="1300" dirty="0" smtClean="0"/>
          </a:p>
          <a:p>
            <a:pPr>
              <a:lnSpc>
                <a:spcPct val="80000"/>
              </a:lnSpc>
              <a:buFont typeface="Arial"/>
              <a:buChar char="•"/>
            </a:pPr>
            <a:r>
              <a:rPr lang="en-US" sz="2200" dirty="0" smtClean="0"/>
              <a:t>Data collection was not systematized</a:t>
            </a:r>
          </a:p>
          <a:p>
            <a:pPr marL="0" indent="0">
              <a:lnSpc>
                <a:spcPct val="80000"/>
              </a:lnSpc>
              <a:buNone/>
            </a:pPr>
            <a:endParaRPr lang="en-US" sz="1300" dirty="0" smtClean="0"/>
          </a:p>
          <a:p>
            <a:pPr marL="0" indent="0">
              <a:lnSpc>
                <a:spcPct val="80000"/>
              </a:lnSpc>
              <a:buNone/>
            </a:pPr>
            <a:endParaRPr lang="en-US" sz="2000" dirty="0" smtClean="0"/>
          </a:p>
          <a:p>
            <a:pPr>
              <a:lnSpc>
                <a:spcPct val="80000"/>
              </a:lnSpc>
              <a:buFont typeface="Arial"/>
              <a:buChar char="•"/>
            </a:pPr>
            <a:r>
              <a:rPr lang="en-US" sz="2200" dirty="0" smtClean="0"/>
              <a:t>Decisions based primarily on observations by district level coaches</a:t>
            </a:r>
            <a:endParaRPr lang="en-US" sz="2200" dirty="0"/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4901124" y="2606363"/>
            <a:ext cx="3785676" cy="377845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Symbol" pitchFamily="18" charset="2"/>
              <a:buNone/>
            </a:pPr>
            <a:endParaRPr lang="en-US" sz="100" b="1" dirty="0" smtClean="0"/>
          </a:p>
          <a:p>
            <a:pPr marL="0" indent="0" algn="ctr">
              <a:buFont typeface="Symbol" pitchFamily="18" charset="2"/>
              <a:buNone/>
            </a:pPr>
            <a:r>
              <a:rPr lang="en-US" sz="2800" b="1" dirty="0" smtClean="0"/>
              <a:t>Implementation with NIFDI</a:t>
            </a:r>
            <a:endParaRPr lang="en-US" sz="2800" dirty="0" smtClean="0"/>
          </a:p>
          <a:p>
            <a:pPr marL="0" indent="0">
              <a:buNone/>
            </a:pPr>
            <a:endParaRPr lang="en-US" sz="300" dirty="0" smtClean="0"/>
          </a:p>
          <a:p>
            <a:pPr marL="0" indent="0">
              <a:buNone/>
            </a:pPr>
            <a:endParaRPr lang="en-US" sz="300" dirty="0" smtClean="0"/>
          </a:p>
          <a:p>
            <a:pPr>
              <a:buFont typeface="Arial"/>
              <a:buChar char="•"/>
            </a:pPr>
            <a:r>
              <a:rPr lang="en-US" sz="2800" dirty="0" smtClean="0"/>
              <a:t>Data collected weekly and analyzed systematically</a:t>
            </a:r>
          </a:p>
          <a:p>
            <a:pPr marL="0" indent="0">
              <a:buNone/>
            </a:pPr>
            <a:endParaRPr lang="en-US" sz="1500" dirty="0" smtClean="0"/>
          </a:p>
          <a:p>
            <a:pPr>
              <a:buFont typeface="Arial"/>
              <a:buChar char="•"/>
            </a:pPr>
            <a:r>
              <a:rPr lang="en-US" sz="2800" dirty="0" smtClean="0"/>
              <a:t>Data collected on forms specifically designed to identify areas for improvement</a:t>
            </a:r>
          </a:p>
          <a:p>
            <a:pPr marL="0" indent="0">
              <a:buNone/>
            </a:pPr>
            <a:endParaRPr lang="en-US" sz="1500" dirty="0" smtClean="0"/>
          </a:p>
          <a:p>
            <a:pPr>
              <a:buFont typeface="Arial"/>
              <a:buChar char="•"/>
            </a:pPr>
            <a:r>
              <a:rPr lang="en-US" sz="2800" dirty="0" smtClean="0"/>
              <a:t>Adjustments to instruction of individual students made weekly based on data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4523005" y="3072694"/>
            <a:ext cx="0" cy="2974460"/>
          </a:xfrm>
          <a:prstGeom prst="line">
            <a:avLst/>
          </a:prstGeom>
          <a:ln w="28575" cmpd="sng">
            <a:solidFill>
              <a:schemeClr val="tx2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457200" y="3072694"/>
            <a:ext cx="8229599" cy="0"/>
          </a:xfrm>
          <a:prstGeom prst="line">
            <a:avLst/>
          </a:prstGeom>
          <a:ln w="28575" cmpd="sng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999854" y="6280339"/>
            <a:ext cx="7887418" cy="104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NIFDI_4c_gradien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13" y="5930878"/>
            <a:ext cx="805531" cy="80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887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Staffing</a:t>
            </a:r>
            <a:endParaRPr lang="en-US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457201" y="2718152"/>
            <a:ext cx="3893771" cy="29291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Symbol" pitchFamily="18" charset="2"/>
              <a:buNone/>
            </a:pPr>
            <a:r>
              <a:rPr lang="en-US" sz="2200" b="1" dirty="0" smtClean="0"/>
              <a:t>DI in Broward Co. Previously</a:t>
            </a:r>
          </a:p>
          <a:p>
            <a:pPr>
              <a:buFont typeface="Arial"/>
              <a:buChar char="•"/>
            </a:pPr>
            <a:r>
              <a:rPr lang="en-US" sz="2200" dirty="0" smtClean="0"/>
              <a:t>Aides assigned to most Kindergarten and first grade classrooms; did not instruct</a:t>
            </a:r>
          </a:p>
          <a:p>
            <a:pPr marL="0" indent="0">
              <a:buNone/>
            </a:pPr>
            <a:endParaRPr lang="en-US" sz="1200" dirty="0" smtClean="0"/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4901124" y="2701329"/>
            <a:ext cx="3785676" cy="31429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Symbol" pitchFamily="18" charset="2"/>
              <a:buNone/>
            </a:pPr>
            <a:r>
              <a:rPr lang="en-US" sz="2200" b="1" dirty="0" smtClean="0"/>
              <a:t>Implementation with NIFDI</a:t>
            </a:r>
          </a:p>
          <a:p>
            <a:pPr>
              <a:buFont typeface="Arial"/>
              <a:buChar char="•"/>
            </a:pPr>
            <a:r>
              <a:rPr lang="en-US" sz="2200" dirty="0" smtClean="0"/>
              <a:t>Aides assigned to </a:t>
            </a:r>
            <a:r>
              <a:rPr lang="en-US" sz="2200" i="1" dirty="0" smtClean="0"/>
              <a:t>all</a:t>
            </a:r>
            <a:r>
              <a:rPr lang="en-US" sz="2200" dirty="0" smtClean="0"/>
              <a:t> Kindergarten and first grade classrooms; fully trained to provide instruction</a:t>
            </a:r>
          </a:p>
          <a:p>
            <a:pPr marL="0" indent="0">
              <a:buNone/>
            </a:pPr>
            <a:endParaRPr lang="en-US" sz="1200" dirty="0" smtClean="0"/>
          </a:p>
          <a:p>
            <a:pPr>
              <a:buFont typeface="Arial"/>
              <a:buChar char="•"/>
            </a:pPr>
            <a:r>
              <a:rPr lang="en-US" sz="2200" dirty="0" smtClean="0"/>
              <a:t>No aides needed in classes at grade 2 instructional level or above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4523005" y="3130426"/>
            <a:ext cx="0" cy="2800751"/>
          </a:xfrm>
          <a:prstGeom prst="line">
            <a:avLst/>
          </a:prstGeom>
          <a:ln w="28575" cmpd="sng">
            <a:solidFill>
              <a:schemeClr val="tx2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457201" y="3140048"/>
            <a:ext cx="8229599" cy="0"/>
          </a:xfrm>
          <a:prstGeom prst="line">
            <a:avLst/>
          </a:prstGeom>
          <a:ln w="28575" cmpd="sng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999854" y="6280339"/>
            <a:ext cx="7887418" cy="104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NIFDI_4c_gradien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13" y="5930878"/>
            <a:ext cx="805531" cy="80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194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D6D81"/>
      </a:accent1>
      <a:accent2>
        <a:srgbClr val="843E40"/>
      </a:accent2>
      <a:accent3>
        <a:srgbClr val="8A9C58"/>
      </a:accent3>
      <a:accent4>
        <a:srgbClr val="EBBF3A"/>
      </a:accent4>
      <a:accent5>
        <a:srgbClr val="4BACC6"/>
      </a:accent5>
      <a:accent6>
        <a:srgbClr val="B16030"/>
      </a:accent6>
      <a:hlink>
        <a:srgbClr val="0000FF"/>
      </a:hlink>
      <a:folHlink>
        <a:srgbClr val="800080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Newsprint.thmx</Template>
  <TotalTime>397</TotalTime>
  <Words>658</Words>
  <Application>Microsoft Macintosh PowerPoint</Application>
  <PresentationFormat>On-screen Show (4:3)</PresentationFormat>
  <Paragraphs>134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Waveform</vt:lpstr>
      <vt:lpstr>Direct Instruction (DI)  in Broward County </vt:lpstr>
      <vt:lpstr>Brenda Moss-Williams</vt:lpstr>
      <vt:lpstr>The National Institute for Direct Instruction (NIFDI)</vt:lpstr>
      <vt:lpstr>Direct Instruction (DI)  in Broward County</vt:lpstr>
      <vt:lpstr>Instructional Time</vt:lpstr>
      <vt:lpstr>Curriculum</vt:lpstr>
      <vt:lpstr>Professional Development</vt:lpstr>
      <vt:lpstr>Data Collection &amp; Analysis</vt:lpstr>
      <vt:lpstr>Staffing</vt:lpstr>
      <vt:lpstr>Coordination &amp; Support</vt:lpstr>
      <vt:lpstr>Capacity Building</vt:lpstr>
      <vt:lpstr>Reference Materials</vt:lpstr>
      <vt:lpstr>For more information, contact: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 Cox</dc:creator>
  <cp:lastModifiedBy>Christina Cox</cp:lastModifiedBy>
  <cp:revision>31</cp:revision>
  <cp:lastPrinted>2012-02-22T23:12:46Z</cp:lastPrinted>
  <dcterms:created xsi:type="dcterms:W3CDTF">2012-02-22T17:54:26Z</dcterms:created>
  <dcterms:modified xsi:type="dcterms:W3CDTF">2012-02-23T00:31:49Z</dcterms:modified>
</cp:coreProperties>
</file>