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31" r:id="rId1"/>
  </p:sldMasterIdLst>
  <p:notesMasterIdLst>
    <p:notesMasterId r:id="rId28"/>
  </p:notesMasterIdLst>
  <p:sldIdLst>
    <p:sldId id="261" r:id="rId2"/>
    <p:sldId id="446" r:id="rId3"/>
    <p:sldId id="257" r:id="rId4"/>
    <p:sldId id="423" r:id="rId5"/>
    <p:sldId id="424" r:id="rId6"/>
    <p:sldId id="447" r:id="rId7"/>
    <p:sldId id="425" r:id="rId8"/>
    <p:sldId id="426" r:id="rId9"/>
    <p:sldId id="428" r:id="rId10"/>
    <p:sldId id="431" r:id="rId11"/>
    <p:sldId id="448" r:id="rId12"/>
    <p:sldId id="450" r:id="rId13"/>
    <p:sldId id="422" r:id="rId14"/>
    <p:sldId id="433" r:id="rId15"/>
    <p:sldId id="435" r:id="rId16"/>
    <p:sldId id="429" r:id="rId17"/>
    <p:sldId id="437" r:id="rId18"/>
    <p:sldId id="439" r:id="rId19"/>
    <p:sldId id="452" r:id="rId20"/>
    <p:sldId id="440" r:id="rId21"/>
    <p:sldId id="441" r:id="rId22"/>
    <p:sldId id="442" r:id="rId23"/>
    <p:sldId id="445" r:id="rId24"/>
    <p:sldId id="449" r:id="rId25"/>
    <p:sldId id="444" r:id="rId26"/>
    <p:sldId id="436" r:id="rId2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A3282D"/>
    <a:srgbClr val="7F3121"/>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734" autoAdjust="0"/>
  </p:normalViewPr>
  <p:slideViewPr>
    <p:cSldViewPr snapToGrid="0" snapToObjects="1">
      <p:cViewPr>
        <p:scale>
          <a:sx n="75" d="100"/>
          <a:sy n="75" d="100"/>
        </p:scale>
        <p:origin x="-1480" y="-120"/>
      </p:cViewPr>
      <p:guideLst>
        <p:guide orient="horz" pos="2160"/>
        <p:guide pos="2880"/>
      </p:guideLst>
    </p:cSldViewPr>
  </p:slideViewPr>
  <p:notesTextViewPr>
    <p:cViewPr>
      <p:scale>
        <a:sx n="150" d="100"/>
        <a:sy n="150" d="100"/>
      </p:scale>
      <p:origin x="0" y="0"/>
    </p:cViewPr>
  </p:notesTextViewPr>
  <p:sorterViewPr>
    <p:cViewPr>
      <p:scale>
        <a:sx n="55" d="100"/>
        <a:sy n="55" d="100"/>
      </p:scale>
      <p:origin x="0" y="0"/>
    </p:cViewPr>
  </p:sorterViewPr>
  <p:notesViewPr>
    <p:cSldViewPr snapToGrid="0" snapToObjects="1">
      <p:cViewPr>
        <p:scale>
          <a:sx n="100" d="100"/>
          <a:sy n="100" d="100"/>
        </p:scale>
        <p:origin x="-2264" y="-8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1" charset="0"/>
                <a:ea typeface="ＭＳ Ｐゴシック" pitchFamily="-1" charset="-128"/>
                <a:cs typeface="ＭＳ Ｐゴシック" pitchFamily="-1"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5A125DC8-08B4-D142-97B6-444EF751BDA2}" type="datetime1">
              <a:rPr lang="en-US"/>
              <a:pPr>
                <a:defRPr/>
              </a:pPr>
              <a:t>7/9/13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1" charset="0"/>
                <a:ea typeface="ＭＳ Ｐゴシック" pitchFamily="-1" charset="-128"/>
                <a:cs typeface="ＭＳ Ｐゴシック" pitchFamily="-1"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DA9AB320-6D88-F24C-BB48-10A34655851B}" type="slidenum">
              <a:rPr lang="en-US"/>
              <a:pPr>
                <a:defRPr/>
              </a:pPr>
              <a:t>‹#›</a:t>
            </a:fld>
            <a:endParaRPr lang="en-US"/>
          </a:p>
        </p:txBody>
      </p:sp>
    </p:spTree>
    <p:extLst>
      <p:ext uri="{BB962C8B-B14F-4D97-AF65-F5344CB8AC3E}">
        <p14:creationId xmlns:p14="http://schemas.microsoft.com/office/powerpoint/2010/main" val="309371248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ＭＳ Ｐゴシック" pitchFamily="-1"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338" name="Notes Placeholder 2"/>
          <p:cNvSpPr>
            <a:spLocks noGrp="1"/>
          </p:cNvSpPr>
          <p:nvPr>
            <p:ph type="body" idx="1"/>
          </p:nvPr>
        </p:nvSpPr>
        <p:spPr bwMode="auto">
          <a:xfrm>
            <a:off x="685800" y="4284131"/>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Autofit/>
          </a:bodyPr>
          <a:lstStyle/>
          <a:p>
            <a:pPr eaLnBrk="1" hangingPunct="1">
              <a:spcBef>
                <a:spcPct val="0"/>
              </a:spcBef>
            </a:pPr>
            <a:r>
              <a:rPr lang="en-US" sz="1400" dirty="0" smtClean="0">
                <a:latin typeface="Calibri" charset="0"/>
                <a:ea typeface="ＭＳ Ｐゴシック" charset="0"/>
                <a:cs typeface="ＭＳ Ｐゴシック" charset="0"/>
              </a:rPr>
              <a:t>Thank you very much.  Great to be here and wonderful to talk to such dedicated practitioners of DI who are committed to helping</a:t>
            </a:r>
            <a:r>
              <a:rPr lang="en-US" sz="1400" baseline="0" dirty="0" smtClean="0">
                <a:latin typeface="Calibri" charset="0"/>
                <a:ea typeface="ＭＳ Ｐゴシック" charset="0"/>
                <a:cs typeface="ＭＳ Ｐゴシック" charset="0"/>
              </a:rPr>
              <a:t> all children succeed.  The Elementary Teachers Academy is a great mechanism for teachers to improve their skills and effectiveness with DI at the same time that needy students receive instruction that can help boost their performance in preparation for the coming school year.  I want to thank the organizers of the ETA in general and this event in particular for having me here.</a:t>
            </a:r>
          </a:p>
          <a:p>
            <a:pPr eaLnBrk="1" hangingPunct="1">
              <a:spcBef>
                <a:spcPct val="0"/>
              </a:spcBef>
            </a:pPr>
            <a:endParaRPr lang="en-US" sz="1400" baseline="0" dirty="0" smtClean="0">
              <a:latin typeface="Calibri" charset="0"/>
              <a:ea typeface="ＭＳ Ｐゴシック" charset="0"/>
              <a:cs typeface="ＭＳ Ｐゴシック" charset="0"/>
            </a:endParaRPr>
          </a:p>
          <a:p>
            <a:pPr eaLnBrk="1" hangingPunct="1">
              <a:spcBef>
                <a:spcPct val="0"/>
              </a:spcBef>
            </a:pPr>
            <a:r>
              <a:rPr lang="en-US" sz="1400" baseline="0" dirty="0" smtClean="0">
                <a:latin typeface="Calibri" charset="0"/>
                <a:ea typeface="ＭＳ Ｐゴシック" charset="0"/>
                <a:cs typeface="ＭＳ Ｐゴシック" charset="0"/>
              </a:rPr>
              <a:t>You may have seen me in your classrooms this week.  I’ve only been able to go to a few campuses.  My pleasure to observe the teaching and learning that’s going on.</a:t>
            </a:r>
          </a:p>
          <a:p>
            <a:pPr eaLnBrk="1" hangingPunct="1">
              <a:spcBef>
                <a:spcPct val="0"/>
              </a:spcBef>
            </a:pPr>
            <a:endParaRPr lang="en-US" sz="1400" baseline="0" dirty="0" smtClean="0">
              <a:latin typeface="Calibri" charset="0"/>
              <a:ea typeface="ＭＳ Ｐゴシック" charset="0"/>
              <a:cs typeface="ＭＳ Ｐゴシック" charset="0"/>
            </a:endParaRPr>
          </a:p>
          <a:p>
            <a:pPr eaLnBrk="1" hangingPunct="1">
              <a:spcBef>
                <a:spcPct val="0"/>
              </a:spcBef>
            </a:pPr>
            <a:r>
              <a:rPr lang="en-US" sz="1400" dirty="0" smtClean="0">
                <a:latin typeface="Calibri" charset="0"/>
                <a:ea typeface="ＭＳ Ｐゴシック" charset="0"/>
                <a:cs typeface="ＭＳ Ｐゴシック" charset="0"/>
              </a:rPr>
              <a:t>As I’ve gone into classrooms, I’ve conducted some informal observations.  You may have seen me taking notes, and perhaps you’ve wondered what I and other coaches are looking at and looking for.  In</a:t>
            </a:r>
            <a:r>
              <a:rPr lang="en-US" sz="1400" baseline="0" dirty="0" smtClean="0">
                <a:latin typeface="Calibri" charset="0"/>
                <a:ea typeface="ＭＳ Ｐゴシック" charset="0"/>
                <a:cs typeface="ＭＳ Ｐゴシック" charset="0"/>
              </a:rPr>
              <a:t> a DI implementation, a lot of coaches and observers come into classrooms, as you know.  You may have some ideas about what they look for because of the feedback they give you.  But you may not know all the components they look for, which components are the most important — in other words, which ones take priority — and what order they look at what’s occurring in the classrooms.</a:t>
            </a:r>
          </a:p>
        </p:txBody>
      </p:sp>
      <p:sp>
        <p:nvSpPr>
          <p:cNvPr id="1433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CA800B0-D928-6042-B335-03F0445504B8}" type="slidenum">
              <a:rPr lang="en-US" sz="1200"/>
              <a:pPr eaLnBrk="1" hangingPunct="1"/>
              <a:t>1</a:t>
            </a:fld>
            <a:endParaRPr 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rmAutofit/>
          </a:bodyPr>
          <a:lstStyle/>
          <a:p>
            <a:pPr eaLnBrk="1" hangingPunct="1">
              <a:spcBef>
                <a:spcPct val="0"/>
              </a:spcBef>
            </a:pPr>
            <a:r>
              <a:rPr lang="en-US" sz="1600" dirty="0" smtClean="0">
                <a:ea typeface="ＭＳ Ｐゴシック" charset="0"/>
                <a:cs typeface="ＭＳ Ｐゴシック" charset="0"/>
              </a:rPr>
              <a:t>So that’s the first thing I look at – student engagement.</a:t>
            </a:r>
          </a:p>
          <a:p>
            <a:pPr eaLnBrk="1" hangingPunct="1">
              <a:spcBef>
                <a:spcPct val="0"/>
              </a:spcBef>
            </a:pPr>
            <a:r>
              <a:rPr lang="en-US" sz="1600" dirty="0" smtClean="0">
                <a:ea typeface="ＭＳ Ｐゴシック" charset="0"/>
                <a:cs typeface="ＭＳ Ｐゴシック" charset="0"/>
              </a:rPr>
              <a:t>We’re going</a:t>
            </a:r>
            <a:r>
              <a:rPr lang="en-US" sz="1600" baseline="0" dirty="0" smtClean="0">
                <a:ea typeface="ＭＳ Ｐゴシック" charset="0"/>
                <a:cs typeface="ＭＳ Ｐゴシック" charset="0"/>
              </a:rPr>
              <a:t> through these the fast way!</a:t>
            </a:r>
          </a:p>
          <a:p>
            <a:pPr eaLnBrk="1" hangingPunct="1">
              <a:spcBef>
                <a:spcPct val="0"/>
              </a:spcBef>
            </a:pPr>
            <a:endParaRPr lang="en-US" sz="1600" dirty="0" smtClean="0">
              <a:ea typeface="ＭＳ Ｐゴシック" charset="0"/>
              <a:cs typeface="ＭＳ Ｐゴシック" charset="0"/>
            </a:endParaRPr>
          </a:p>
          <a:p>
            <a:pPr eaLnBrk="1" hangingPunct="1">
              <a:spcBef>
                <a:spcPct val="0"/>
              </a:spcBef>
            </a:pPr>
            <a:r>
              <a:rPr lang="en-US" sz="1600" dirty="0" smtClean="0">
                <a:ea typeface="ＭＳ Ｐゴシック" charset="0"/>
                <a:cs typeface="ＭＳ Ｐゴシック" charset="0"/>
              </a:rPr>
              <a:t>The 2nd most fundamental question:  </a:t>
            </a:r>
            <a:r>
              <a:rPr lang="en-US" sz="1600" kern="1200" dirty="0" smtClean="0">
                <a:solidFill>
                  <a:schemeClr val="tx1"/>
                </a:solidFill>
                <a:effectLst/>
              </a:rPr>
              <a:t>Are students placed properly in the program?  </a:t>
            </a:r>
          </a:p>
          <a:p>
            <a:pPr eaLnBrk="1" hangingPunct="1">
              <a:spcBef>
                <a:spcPct val="0"/>
              </a:spcBef>
            </a:pPr>
            <a:endParaRPr lang="en-US" sz="1600" baseline="0" dirty="0" smtClean="0">
              <a:effectLst/>
              <a:ea typeface="ＭＳ Ｐゴシック" charset="0"/>
              <a:cs typeface="ＭＳ Ｐゴシック" charset="0"/>
            </a:endParaRPr>
          </a:p>
          <a:p>
            <a:pPr eaLnBrk="1" hangingPunct="1">
              <a:spcBef>
                <a:spcPct val="0"/>
              </a:spcBef>
            </a:pPr>
            <a:r>
              <a:rPr lang="en-US" sz="1600" baseline="0" dirty="0" smtClean="0">
                <a:effectLst/>
                <a:ea typeface="ＭＳ Ｐゴシック" charset="0"/>
                <a:cs typeface="ＭＳ Ｐゴシック" charset="0"/>
              </a:rPr>
              <a:t>Why is this the next most fundamental component?  If students aren’t placed properly in the program, they won’t benefit from the step-by-step design of the DI programs.</a:t>
            </a: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10</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xfrm>
            <a:off x="1143000" y="134938"/>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xfrm>
            <a:off x="685800" y="3759199"/>
            <a:ext cx="5486400" cy="474133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Autofit/>
          </a:bodyPr>
          <a:lstStyle/>
          <a:p>
            <a:pPr eaLnBrk="1" hangingPunct="1">
              <a:spcBef>
                <a:spcPct val="0"/>
              </a:spcBef>
            </a:pPr>
            <a:r>
              <a:rPr lang="en-US" sz="1400" dirty="0" smtClean="0">
                <a:latin typeface="Calibri" charset="0"/>
                <a:ea typeface="ＭＳ Ｐゴシック" charset="0"/>
                <a:cs typeface="ＭＳ Ｐゴシック" charset="0"/>
              </a:rPr>
              <a:t>As you know, all</a:t>
            </a:r>
            <a:r>
              <a:rPr lang="en-US" sz="1400" baseline="0" dirty="0" smtClean="0">
                <a:latin typeface="Calibri" charset="0"/>
                <a:ea typeface="ＭＳ Ｐゴシック" charset="0"/>
                <a:cs typeface="ＭＳ Ｐゴシック" charset="0"/>
              </a:rPr>
              <a:t> DI programs are constructed using an incremental step design.  Only 10-15% of any lesson is new (as represented by the vertical distance between steps – the green bracket).  [Use pointer.]</a:t>
            </a:r>
          </a:p>
          <a:p>
            <a:pPr eaLnBrk="1" hangingPunct="1">
              <a:spcBef>
                <a:spcPct val="0"/>
              </a:spcBef>
            </a:pPr>
            <a:endParaRPr lang="en-US" sz="1400" baseline="0" dirty="0" smtClean="0">
              <a:latin typeface="Calibri" charset="0"/>
              <a:ea typeface="ＭＳ Ｐゴシック" charset="0"/>
              <a:cs typeface="ＭＳ Ｐゴシック" charset="0"/>
            </a:endParaRPr>
          </a:p>
          <a:p>
            <a:pPr eaLnBrk="1" hangingPunct="1">
              <a:spcBef>
                <a:spcPct val="0"/>
              </a:spcBef>
            </a:pPr>
            <a:r>
              <a:rPr lang="en-US" sz="1400" baseline="0" dirty="0" smtClean="0">
                <a:latin typeface="Calibri" charset="0"/>
                <a:ea typeface="ＭＳ Ｐゴシック" charset="0"/>
                <a:cs typeface="ＭＳ Ｐゴシック" charset="0"/>
              </a:rPr>
              <a:t>The rest of the lessons provide additional practice and application of skills and concepts introduced earlier in the program.  This step-by-step design allows students to achieve fluency or automaticity with the material.  (They can read those words the fast way, do those math problems the fast way, etc.)  It also means that all students will be able to take the next step if they already have mastered all the skills covered up to that lesson.</a:t>
            </a: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11</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xfrm>
            <a:off x="1143000" y="135466"/>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xfrm>
            <a:off x="685800" y="3759199"/>
            <a:ext cx="5486400" cy="474133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Autofit/>
          </a:bodyPr>
          <a:lstStyle/>
          <a:p>
            <a:pPr eaLnBrk="1" hangingPunct="1">
              <a:spcBef>
                <a:spcPct val="0"/>
              </a:spcBef>
            </a:pPr>
            <a:r>
              <a:rPr lang="en-US" sz="1400" baseline="0" dirty="0" smtClean="0">
                <a:latin typeface="Calibri" charset="0"/>
                <a:ea typeface="ＭＳ Ｐゴシック" charset="0"/>
                <a:cs typeface="ＭＳ Ｐゴシック" charset="0"/>
              </a:rPr>
              <a:t>(Use pointer.)  </a:t>
            </a:r>
          </a:p>
          <a:p>
            <a:pPr eaLnBrk="1" hangingPunct="1">
              <a:spcBef>
                <a:spcPct val="0"/>
              </a:spcBef>
            </a:pPr>
            <a:r>
              <a:rPr lang="en-US" sz="1400" baseline="0" dirty="0" smtClean="0">
                <a:latin typeface="Calibri" charset="0"/>
                <a:ea typeface="ＭＳ Ｐゴシック" charset="0"/>
                <a:cs typeface="ＭＳ Ｐゴシック" charset="0"/>
              </a:rPr>
              <a:t>The curriculum will have these positive effects ONLY if kids are paced appropriately.</a:t>
            </a:r>
          </a:p>
          <a:p>
            <a:pPr eaLnBrk="1" hangingPunct="1">
              <a:spcBef>
                <a:spcPct val="0"/>
              </a:spcBef>
            </a:pPr>
            <a:endParaRPr lang="en-US" sz="1400" baseline="0" dirty="0" smtClean="0">
              <a:latin typeface="Calibri" charset="0"/>
              <a:ea typeface="ＭＳ Ｐゴシック" charset="0"/>
              <a:cs typeface="ＭＳ Ｐゴシック" charset="0"/>
            </a:endParaRPr>
          </a:p>
          <a:p>
            <a:pPr eaLnBrk="1" hangingPunct="1">
              <a:spcBef>
                <a:spcPct val="0"/>
              </a:spcBef>
            </a:pPr>
            <a:r>
              <a:rPr lang="en-US" sz="1400" baseline="0" dirty="0" smtClean="0">
                <a:latin typeface="Calibri" charset="0"/>
                <a:ea typeface="ＭＳ Ｐゴシック" charset="0"/>
                <a:cs typeface="ＭＳ Ｐゴシック" charset="0"/>
              </a:rPr>
              <a:t>For instance, if students are on step 4 (lesson 4) and they possess all the skills taught to this point, they should all be able to learn the 10-15% that is new, as represented by the height of the step, and reach lesson 5 for the next instructional period.  [Green means go.]</a:t>
            </a:r>
          </a:p>
          <a:p>
            <a:pPr eaLnBrk="1" hangingPunct="1">
              <a:spcBef>
                <a:spcPct val="0"/>
              </a:spcBef>
            </a:pPr>
            <a:endParaRPr lang="en-US" sz="1400" baseline="0" dirty="0" smtClean="0">
              <a:latin typeface="Calibri" charset="0"/>
              <a:ea typeface="ＭＳ Ｐゴシック" charset="0"/>
              <a:cs typeface="ＭＳ Ｐゴシック" charset="0"/>
            </a:endParaRPr>
          </a:p>
          <a:p>
            <a:pPr eaLnBrk="1" hangingPunct="1">
              <a:spcBef>
                <a:spcPct val="0"/>
              </a:spcBef>
            </a:pPr>
            <a:r>
              <a:rPr lang="en-US" sz="1400" baseline="0" dirty="0" smtClean="0">
                <a:latin typeface="Calibri" charset="0"/>
                <a:ea typeface="ＭＳ Ｐゴシック" charset="0"/>
                <a:cs typeface="ＭＳ Ｐゴシック" charset="0"/>
              </a:rPr>
              <a:t>But if a student who is receiving lesson 4 DOESN’T possess all the prerequisite skills, then there will be more for that student to learn than the 10-15% that’s introduced that day.  If a student really has only mastered the material through lesson 3, then the amount the student has to learn is TWICE what the other kids have to learn.  [Red means DANGER.]</a:t>
            </a:r>
          </a:p>
          <a:p>
            <a:pPr eaLnBrk="1" hangingPunct="1">
              <a:spcBef>
                <a:spcPct val="0"/>
              </a:spcBef>
            </a:pPr>
            <a:endParaRPr lang="en-US" sz="1400" baseline="0" dirty="0" smtClean="0">
              <a:latin typeface="Calibri" charset="0"/>
              <a:ea typeface="ＭＳ Ｐゴシック" charset="0"/>
              <a:cs typeface="ＭＳ Ｐゴシック" charset="0"/>
            </a:endParaRPr>
          </a:p>
          <a:p>
            <a:pPr eaLnBrk="1" hangingPunct="1">
              <a:spcBef>
                <a:spcPct val="0"/>
              </a:spcBef>
            </a:pPr>
            <a:r>
              <a:rPr lang="en-US" sz="1400" baseline="0" dirty="0" smtClean="0">
                <a:latin typeface="Calibri" charset="0"/>
                <a:ea typeface="ＭＳ Ｐゴシック" charset="0"/>
                <a:cs typeface="ＭＳ Ｐゴシック" charset="0"/>
              </a:rPr>
              <a:t>This has tremendous implications for the student’s success the next day, and the day after that because the student who is correctly placed today will be much more likely to be ready for the next day’s lesson than a student who is misplaced in material that is too difficult above his skill level.</a:t>
            </a:r>
          </a:p>
          <a:p>
            <a:pPr eaLnBrk="1" hangingPunct="1">
              <a:spcBef>
                <a:spcPct val="0"/>
              </a:spcBef>
            </a:pPr>
            <a:endParaRPr lang="en-US" sz="1400" baseline="0" dirty="0" smtClean="0">
              <a:latin typeface="Calibri" charset="0"/>
              <a:ea typeface="ＭＳ Ｐゴシック" charset="0"/>
              <a:cs typeface="ＭＳ Ｐゴシック" charset="0"/>
            </a:endParaRPr>
          </a:p>
          <a:p>
            <a:pPr eaLnBrk="1" hangingPunct="1">
              <a:spcBef>
                <a:spcPct val="0"/>
              </a:spcBef>
            </a:pPr>
            <a:r>
              <a:rPr lang="en-US" sz="1400" baseline="0" dirty="0" smtClean="0">
                <a:latin typeface="Calibri" charset="0"/>
                <a:ea typeface="ＭＳ Ｐゴシック" charset="0"/>
                <a:cs typeface="ＭＳ Ｐゴシック" charset="0"/>
              </a:rPr>
              <a:t>If a student is seriously misplaced, then it doesn’t matter how well the program is designed or how great you deliver the program because the “step” that the child needs to take will be too great.</a:t>
            </a:r>
            <a:endParaRPr lang="en-US" sz="1400" dirty="0">
              <a:latin typeface="Calibri" charset="0"/>
              <a:ea typeface="ＭＳ Ｐゴシック" charset="0"/>
              <a:cs typeface="ＭＳ Ｐゴシック"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12</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rmAutofit/>
          </a:bodyPr>
          <a:lstStyle/>
          <a:p>
            <a:pPr eaLnBrk="1" hangingPunct="1">
              <a:spcBef>
                <a:spcPct val="0"/>
              </a:spcBef>
            </a:pPr>
            <a:r>
              <a:rPr lang="en-US" sz="1600" dirty="0" smtClean="0">
                <a:latin typeface="Calibri" charset="0"/>
                <a:ea typeface="ＭＳ Ｐゴシック" charset="0"/>
                <a:cs typeface="ＭＳ Ｐゴシック" charset="0"/>
              </a:rPr>
              <a:t>1</a:t>
            </a:r>
            <a:r>
              <a:rPr lang="en-US" sz="1600" baseline="30000" dirty="0" smtClean="0">
                <a:latin typeface="Calibri" charset="0"/>
                <a:ea typeface="ＭＳ Ｐゴシック" charset="0"/>
                <a:cs typeface="ＭＳ Ｐゴシック" charset="0"/>
              </a:rPr>
              <a:t>st</a:t>
            </a:r>
            <a:r>
              <a:rPr lang="en-US" sz="1600" baseline="0" dirty="0" smtClean="0">
                <a:latin typeface="Calibri" charset="0"/>
                <a:ea typeface="ＭＳ Ｐゴシック" charset="0"/>
                <a:cs typeface="ＭＳ Ｐゴシック" charset="0"/>
              </a:rPr>
              <a:t> time correct  relates to the responses that students have when they encounter material for the first time today.  We want to know how well students respond the first time they see material during a lesson because that indicates whether they already know the material or not.  </a:t>
            </a:r>
          </a:p>
          <a:p>
            <a:pPr eaLnBrk="1" hangingPunct="1">
              <a:spcBef>
                <a:spcPct val="0"/>
              </a:spcBef>
            </a:pPr>
            <a:endParaRPr lang="en-US" sz="1600" baseline="0" dirty="0" smtClean="0">
              <a:latin typeface="Calibri" charset="0"/>
              <a:ea typeface="ＭＳ Ｐゴシック" charset="0"/>
              <a:cs typeface="ＭＳ Ｐゴシック" charset="0"/>
            </a:endParaRPr>
          </a:p>
          <a:p>
            <a:pPr eaLnBrk="1" hangingPunct="1">
              <a:spcBef>
                <a:spcPct val="0"/>
              </a:spcBef>
            </a:pPr>
            <a:r>
              <a:rPr lang="en-US" sz="1600" baseline="0" dirty="0" smtClean="0">
                <a:latin typeface="Calibri" charset="0"/>
                <a:ea typeface="ＭＳ Ｐゴシック" charset="0"/>
                <a:cs typeface="ＭＳ Ｐゴシック" charset="0"/>
              </a:rPr>
              <a:t>We don’t get that kind of information during corrections.  If students make a mistake, you tell them the answer and then they get it right, their repeating the answer just after you told them the answer doesn’t mean that they know the material.  We hope that any child will get an item right once we’ve told them the answer.  </a:t>
            </a:r>
          </a:p>
          <a:p>
            <a:pPr eaLnBrk="1" hangingPunct="1">
              <a:spcBef>
                <a:spcPct val="0"/>
              </a:spcBef>
            </a:pPr>
            <a:endParaRPr lang="en-US" sz="1600" dirty="0">
              <a:latin typeface="Calibri" charset="0"/>
              <a:ea typeface="ＭＳ Ｐゴシック" charset="0"/>
              <a:cs typeface="ＭＳ Ｐゴシック" charset="0"/>
            </a:endParaRPr>
          </a:p>
          <a:p>
            <a:pPr eaLnBrk="1" hangingPunct="1">
              <a:spcBef>
                <a:spcPct val="0"/>
              </a:spcBef>
            </a:pPr>
            <a:r>
              <a:rPr lang="en-US" sz="1600" baseline="0" dirty="0" smtClean="0">
                <a:latin typeface="Calibri" charset="0"/>
                <a:ea typeface="ＭＳ Ｐゴシック" charset="0"/>
                <a:cs typeface="ＭＳ Ｐゴシック" charset="0"/>
              </a:rPr>
              <a:t>It’s worth something – repeating it will help them remember the correct answer – but it isn’t as powerful an indicator of mastery as them getting it right the first time.</a:t>
            </a:r>
            <a:endParaRPr lang="en-US" sz="1600" dirty="0">
              <a:latin typeface="Calibri" charset="0"/>
              <a:ea typeface="ＭＳ Ｐゴシック" charset="0"/>
              <a:cs typeface="ＭＳ Ｐゴシック"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13</a:t>
            </a:fld>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xfrm>
            <a:off x="1143000" y="2286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xfrm>
            <a:off x="685800" y="3860800"/>
            <a:ext cx="5486400" cy="5092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Autofit/>
          </a:bodyPr>
          <a:lstStyle/>
          <a:p>
            <a:pPr eaLnBrk="1" hangingPunct="1">
              <a:spcBef>
                <a:spcPct val="0"/>
              </a:spcBef>
            </a:pPr>
            <a:r>
              <a:rPr lang="en-US" sz="1600" dirty="0" smtClean="0">
                <a:latin typeface="Calibri" charset="0"/>
                <a:ea typeface="ＭＳ Ｐゴシック" charset="0"/>
                <a:cs typeface="ＭＳ Ｐゴシック" charset="0"/>
              </a:rPr>
              <a:t>There are different criteria for material that is new – never seen by the kids before today’s lesson – and material that was introduced in previous lessons.  Even the new stuff is not totally new,</a:t>
            </a:r>
            <a:r>
              <a:rPr lang="en-US" sz="1600" baseline="0" dirty="0" smtClean="0">
                <a:latin typeface="Calibri" charset="0"/>
                <a:ea typeface="ＭＳ Ｐゴシック" charset="0"/>
                <a:cs typeface="ＭＳ Ｐゴシック" charset="0"/>
              </a:rPr>
              <a:t> and new items are introduced by modeling – you telling them the answer – like this sound is “p”, what sound?  So they should get new things correct more often than incorrect even for things that are new.</a:t>
            </a:r>
          </a:p>
          <a:p>
            <a:pPr eaLnBrk="1" hangingPunct="1">
              <a:spcBef>
                <a:spcPct val="0"/>
              </a:spcBef>
            </a:pPr>
            <a:endParaRPr lang="en-US" sz="1600" dirty="0" smtClean="0">
              <a:latin typeface="Calibri" charset="0"/>
              <a:ea typeface="ＭＳ Ｐゴシック" charset="0"/>
              <a:cs typeface="ＭＳ Ｐゴシック" charset="0"/>
            </a:endParaRPr>
          </a:p>
          <a:p>
            <a:pPr eaLnBrk="1" hangingPunct="1">
              <a:spcBef>
                <a:spcPct val="0"/>
              </a:spcBef>
            </a:pPr>
            <a:r>
              <a:rPr lang="en-US" sz="1600" dirty="0" smtClean="0">
                <a:latin typeface="Calibri" charset="0"/>
                <a:ea typeface="ＭＳ Ｐゴシック" charset="0"/>
                <a:cs typeface="ＭＳ Ｐゴシック" charset="0"/>
              </a:rPr>
              <a:t>I calculate these percentages by counting 10 tasks and keeping track of how many responses</a:t>
            </a:r>
            <a:r>
              <a:rPr lang="en-US" sz="1600" baseline="0" dirty="0" smtClean="0">
                <a:latin typeface="Calibri" charset="0"/>
                <a:ea typeface="ＭＳ Ｐゴシック" charset="0"/>
                <a:cs typeface="ＭＳ Ｐゴシック" charset="0"/>
              </a:rPr>
              <a:t> kids got correct THE FIRST TIME THEY RESPONDED to the item, and how many they got wrong.  If they get 7 or more out of 10 correct on new material and 9 or more correct on review material, then they are placed correctly.  If they get less, the material is too difficult for them, and they will have trouble mastering the material in a reasonable time.  If it’s more, they may be </a:t>
            </a:r>
            <a:r>
              <a:rPr lang="en-US" sz="1600" baseline="0" dirty="0" err="1" smtClean="0">
                <a:latin typeface="Calibri" charset="0"/>
                <a:ea typeface="ＭＳ Ｐゴシック" charset="0"/>
                <a:cs typeface="ＭＳ Ｐゴシック" charset="0"/>
              </a:rPr>
              <a:t>underplaced</a:t>
            </a:r>
            <a:r>
              <a:rPr lang="en-US" sz="1600" baseline="0" dirty="0" smtClean="0">
                <a:latin typeface="Calibri" charset="0"/>
                <a:ea typeface="ＭＳ Ｐゴシック" charset="0"/>
                <a:cs typeface="ＭＳ Ｐゴシック" charset="0"/>
              </a:rPr>
              <a:t> and ready for more challenging material.</a:t>
            </a:r>
          </a:p>
          <a:p>
            <a:pPr eaLnBrk="1" hangingPunct="1">
              <a:spcBef>
                <a:spcPct val="0"/>
              </a:spcBef>
            </a:pPr>
            <a:endParaRPr lang="en-US" sz="1600" baseline="0" dirty="0" smtClean="0">
              <a:latin typeface="Calibri" charset="0"/>
              <a:ea typeface="ＭＳ Ｐゴシック" charset="0"/>
              <a:cs typeface="ＭＳ Ｐゴシック" charset="0"/>
            </a:endParaRPr>
          </a:p>
          <a:p>
            <a:pPr eaLnBrk="1" hangingPunct="1">
              <a:spcBef>
                <a:spcPct val="0"/>
              </a:spcBef>
            </a:pPr>
            <a:r>
              <a:rPr lang="en-US" sz="1600" baseline="0" dirty="0" smtClean="0">
                <a:latin typeface="Calibri" charset="0"/>
                <a:ea typeface="ＭＳ Ｐゴシック" charset="0"/>
                <a:cs typeface="ＭＳ Ｐゴシック" charset="0"/>
              </a:rPr>
              <a:t>Again, these numbers relate to student responses BEFORE correcting students and telling them the answer.</a:t>
            </a:r>
            <a:endParaRPr lang="en-US" sz="1600" dirty="0">
              <a:latin typeface="Calibri" charset="0"/>
              <a:ea typeface="ＭＳ Ｐゴシック" charset="0"/>
              <a:cs typeface="ＭＳ Ｐゴシック"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14</a:t>
            </a:fld>
            <a:endParaRPr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xfrm>
            <a:off x="1143000" y="2032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xfrm>
            <a:off x="685800" y="3848100"/>
            <a:ext cx="5486400" cy="5067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Autofit/>
          </a:bodyPr>
          <a:lstStyle/>
          <a:p>
            <a:pPr eaLnBrk="1" hangingPunct="1">
              <a:spcBef>
                <a:spcPct val="0"/>
              </a:spcBef>
            </a:pPr>
            <a:r>
              <a:rPr lang="en-US" sz="1400" dirty="0" smtClean="0">
                <a:latin typeface="Calibri" charset="0"/>
                <a:ea typeface="ＭＳ Ｐゴシック" charset="0"/>
                <a:cs typeface="ＭＳ Ｐゴシック" charset="0"/>
              </a:rPr>
              <a:t>So the first thing I look for – student engagement.</a:t>
            </a:r>
          </a:p>
          <a:p>
            <a:pPr eaLnBrk="1" hangingPunct="1">
              <a:spcBef>
                <a:spcPct val="0"/>
              </a:spcBef>
            </a:pPr>
            <a:r>
              <a:rPr lang="en-US" sz="1400" dirty="0" smtClean="0">
                <a:latin typeface="Calibri" charset="0"/>
                <a:ea typeface="ＭＳ Ｐゴシック" charset="0"/>
                <a:cs typeface="ＭＳ Ｐゴシック" charset="0"/>
              </a:rPr>
              <a:t>The 2</a:t>
            </a:r>
            <a:r>
              <a:rPr lang="en-US" sz="1400" baseline="30000" dirty="0" smtClean="0">
                <a:latin typeface="Calibri" charset="0"/>
                <a:ea typeface="ＭＳ Ｐゴシック" charset="0"/>
                <a:cs typeface="ＭＳ Ｐゴシック" charset="0"/>
              </a:rPr>
              <a:t>nd</a:t>
            </a:r>
            <a:r>
              <a:rPr lang="en-US" sz="1400" dirty="0" smtClean="0">
                <a:latin typeface="Calibri" charset="0"/>
                <a:ea typeface="ＭＳ Ｐゴシック" charset="0"/>
                <a:cs typeface="ＭＳ Ｐゴシック" charset="0"/>
              </a:rPr>
              <a:t> thing I look for – proper placement.</a:t>
            </a:r>
          </a:p>
          <a:p>
            <a:pPr eaLnBrk="1" hangingPunct="1">
              <a:spcBef>
                <a:spcPct val="0"/>
              </a:spcBef>
            </a:pPr>
            <a:endParaRPr lang="en-US" sz="1400" dirty="0" smtClean="0">
              <a:latin typeface="Calibri" charset="0"/>
              <a:ea typeface="ＭＳ Ｐゴシック" charset="0"/>
              <a:cs typeface="ＭＳ Ｐゴシック" charset="0"/>
            </a:endParaRPr>
          </a:p>
          <a:p>
            <a:pPr eaLnBrk="1" hangingPunct="1">
              <a:spcBef>
                <a:spcPct val="0"/>
              </a:spcBef>
            </a:pPr>
            <a:r>
              <a:rPr lang="en-US" sz="1400" dirty="0" smtClean="0">
                <a:latin typeface="Calibri" charset="0"/>
                <a:ea typeface="ＭＳ Ｐゴシック" charset="0"/>
                <a:cs typeface="ＭＳ Ｐゴシック" charset="0"/>
              </a:rPr>
              <a:t>The 3rd most fundamental question:  Do students master</a:t>
            </a:r>
            <a:r>
              <a:rPr lang="en-US" sz="1400" baseline="0" dirty="0" smtClean="0">
                <a:latin typeface="Calibri" charset="0"/>
                <a:ea typeface="ＭＳ Ｐゴシック" charset="0"/>
                <a:cs typeface="ＭＳ Ｐゴシック" charset="0"/>
              </a:rPr>
              <a:t> the material?  Are they able to respond correctly after the teacher/co-teacher has corrected all the errors?  So when you have given them the answer if they make a mistake, and you repeat the format from the top, do all students answer correctly on every item the last time through?</a:t>
            </a:r>
          </a:p>
          <a:p>
            <a:pPr eaLnBrk="1" hangingPunct="1">
              <a:spcBef>
                <a:spcPct val="0"/>
              </a:spcBef>
            </a:pPr>
            <a:endParaRPr lang="en-US" sz="1400" baseline="0" dirty="0" smtClean="0">
              <a:latin typeface="Calibri" charset="0"/>
              <a:ea typeface="ＭＳ Ｐゴシック" charset="0"/>
              <a:cs typeface="ＭＳ Ｐゴシック" charset="0"/>
            </a:endParaRPr>
          </a:p>
          <a:p>
            <a:pPr eaLnBrk="1" hangingPunct="1">
              <a:spcBef>
                <a:spcPct val="0"/>
              </a:spcBef>
            </a:pPr>
            <a:r>
              <a:rPr lang="en-US" sz="1400" baseline="0" dirty="0" smtClean="0">
                <a:latin typeface="Calibri" charset="0"/>
                <a:ea typeface="ＭＳ Ｐゴシック" charset="0"/>
                <a:cs typeface="ＭＳ Ｐゴシック" charset="0"/>
              </a:rPr>
              <a:t>In terms of the stair step, does it appear that students are firmly on the step for this lesson and ready to take the next step during the next lesson?  If not, students will have to repeat the parts that they haven’t mastered.</a:t>
            </a:r>
          </a:p>
          <a:p>
            <a:pPr eaLnBrk="1" hangingPunct="1">
              <a:spcBef>
                <a:spcPct val="0"/>
              </a:spcBef>
            </a:pPr>
            <a:endParaRPr lang="en-US" sz="1400" baseline="0" dirty="0" smtClean="0">
              <a:latin typeface="Calibri" charset="0"/>
              <a:ea typeface="ＭＳ Ｐゴシック" charset="0"/>
              <a:cs typeface="ＭＳ Ｐゴシック" charset="0"/>
            </a:endParaRPr>
          </a:p>
          <a:p>
            <a:pPr eaLnBrk="1" hangingPunct="1">
              <a:spcBef>
                <a:spcPct val="0"/>
              </a:spcBef>
            </a:pPr>
            <a:r>
              <a:rPr lang="en-US" sz="1400" baseline="0" dirty="0" smtClean="0">
                <a:latin typeface="Calibri" charset="0"/>
                <a:ea typeface="ＭＳ Ｐゴシック" charset="0"/>
                <a:cs typeface="ＭＳ Ｐゴシック" charset="0"/>
              </a:rPr>
              <a:t>I said previously that the first-time correct tells you whether they already know the material.  The final run-through tells you whether they seem to know all of it after corrections.  We don’t know if they will </a:t>
            </a:r>
            <a:r>
              <a:rPr lang="en-US" sz="1400" i="1" baseline="0" dirty="0" smtClean="0">
                <a:latin typeface="Calibri" charset="0"/>
                <a:ea typeface="ＭＳ Ｐゴシック" charset="0"/>
                <a:cs typeface="ＭＳ Ｐゴシック" charset="0"/>
              </a:rPr>
              <a:t>retain</a:t>
            </a:r>
            <a:r>
              <a:rPr lang="en-US" sz="1400" baseline="0" dirty="0" smtClean="0">
                <a:latin typeface="Calibri" charset="0"/>
                <a:ea typeface="ＭＳ Ｐゴシック" charset="0"/>
                <a:cs typeface="ＭＳ Ｐゴシック" charset="0"/>
              </a:rPr>
              <a:t> the information until the next day.  We’ll find out the next day.  But it is important that they know the material </a:t>
            </a:r>
            <a:r>
              <a:rPr lang="en-US" sz="1400" i="1" baseline="0" dirty="0" smtClean="0">
                <a:latin typeface="Calibri" charset="0"/>
                <a:ea typeface="ＭＳ Ｐゴシック" charset="0"/>
                <a:cs typeface="ＭＳ Ｐゴシック" charset="0"/>
              </a:rPr>
              <a:t>now</a:t>
            </a:r>
            <a:r>
              <a:rPr lang="en-US" sz="1400" baseline="0" dirty="0" smtClean="0">
                <a:latin typeface="Calibri" charset="0"/>
                <a:ea typeface="ＭＳ Ｐゴシック" charset="0"/>
                <a:cs typeface="ＭＳ Ｐゴシック" charset="0"/>
              </a:rPr>
              <a:t>.  By the end of this lesson.</a:t>
            </a:r>
          </a:p>
          <a:p>
            <a:pPr eaLnBrk="1" hangingPunct="1">
              <a:spcBef>
                <a:spcPct val="0"/>
              </a:spcBef>
            </a:pPr>
            <a:endParaRPr lang="en-US" sz="1400" baseline="0" dirty="0" smtClean="0">
              <a:latin typeface="Calibri" charset="0"/>
              <a:ea typeface="ＭＳ Ｐゴシック" charset="0"/>
              <a:cs typeface="ＭＳ Ｐゴシック" charset="0"/>
            </a:endParaRPr>
          </a:p>
          <a:p>
            <a:pPr eaLnBrk="1" hangingPunct="1">
              <a:spcBef>
                <a:spcPct val="0"/>
              </a:spcBef>
            </a:pPr>
            <a:r>
              <a:rPr lang="en-US" sz="1400" baseline="0" dirty="0" smtClean="0">
                <a:latin typeface="Calibri" charset="0"/>
                <a:ea typeface="ＭＳ Ｐゴシック" charset="0"/>
                <a:cs typeface="ＭＳ Ｐゴシック" charset="0"/>
              </a:rPr>
              <a:t>So when I go into classrooms, I watch to see whether all student errors are being corrected and the material is repeated with students </a:t>
            </a:r>
            <a:r>
              <a:rPr lang="en-US" sz="1400" i="1" baseline="0" dirty="0" smtClean="0">
                <a:latin typeface="Calibri" charset="0"/>
                <a:ea typeface="ＭＳ Ｐゴシック" charset="0"/>
                <a:cs typeface="ＭＳ Ｐゴシック" charset="0"/>
              </a:rPr>
              <a:t>answering correctly the last time through</a:t>
            </a:r>
            <a:r>
              <a:rPr lang="en-US" sz="1400" baseline="0" dirty="0" smtClean="0">
                <a:latin typeface="Calibri" charset="0"/>
                <a:ea typeface="ＭＳ Ｐゴシック" charset="0"/>
                <a:cs typeface="ＭＳ Ｐゴシック" charset="0"/>
              </a:rPr>
              <a:t>.</a:t>
            </a: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15</a:t>
            </a:fld>
            <a:endParaRPr 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xfrm>
            <a:off x="685800" y="4343399"/>
            <a:ext cx="5486400" cy="43418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rmAutofit lnSpcReduction="10000"/>
          </a:bodyPr>
          <a:lstStyle/>
          <a:p>
            <a:pPr eaLnBrk="1" hangingPunct="1">
              <a:spcBef>
                <a:spcPct val="0"/>
              </a:spcBef>
            </a:pPr>
            <a:r>
              <a:rPr lang="en-US" sz="1600" dirty="0" smtClean="0">
                <a:latin typeface="Calibri" charset="0"/>
                <a:ea typeface="ＭＳ Ｐゴシック" charset="0"/>
                <a:cs typeface="ＭＳ Ｐゴシック" charset="0"/>
              </a:rPr>
              <a:t>An excellent way to determine whether instruction</a:t>
            </a:r>
            <a:r>
              <a:rPr lang="en-US" sz="1600" baseline="0" dirty="0" smtClean="0">
                <a:latin typeface="Calibri" charset="0"/>
                <a:ea typeface="ＭＳ Ｐゴシック" charset="0"/>
                <a:cs typeface="ＭＳ Ｐゴシック" charset="0"/>
              </a:rPr>
              <a:t> is </a:t>
            </a:r>
            <a:r>
              <a:rPr lang="en-US" sz="1600" i="1" baseline="0" dirty="0" smtClean="0">
                <a:latin typeface="Calibri" charset="0"/>
                <a:ea typeface="ＭＳ Ｐゴシック" charset="0"/>
                <a:cs typeface="ＭＳ Ｐゴシック" charset="0"/>
              </a:rPr>
              <a:t>effective</a:t>
            </a:r>
            <a:r>
              <a:rPr lang="en-US" sz="1600" baseline="0" dirty="0" smtClean="0">
                <a:latin typeface="Calibri" charset="0"/>
                <a:ea typeface="ＭＳ Ｐゴシック" charset="0"/>
                <a:cs typeface="ＭＳ Ｐゴシック" charset="0"/>
              </a:rPr>
              <a:t> – whether </a:t>
            </a:r>
            <a:r>
              <a:rPr lang="en-US" sz="1600" dirty="0" smtClean="0">
                <a:latin typeface="Calibri" charset="0"/>
                <a:ea typeface="ＭＳ Ｐゴシック" charset="0"/>
                <a:cs typeface="ＭＳ Ｐゴシック" charset="0"/>
              </a:rPr>
              <a:t>students</a:t>
            </a:r>
            <a:r>
              <a:rPr lang="en-US" sz="1600" baseline="0" dirty="0" smtClean="0">
                <a:latin typeface="Calibri" charset="0"/>
                <a:ea typeface="ＭＳ Ｐゴシック" charset="0"/>
                <a:cs typeface="ＭＳ Ｐゴシック" charset="0"/>
              </a:rPr>
              <a:t> are at mastery – is how well students perform on their independent work.  Some time passes between error correction during instruction and independent work time.  So you can see how much students have retained since you corrected the last error.  </a:t>
            </a:r>
          </a:p>
          <a:p>
            <a:pPr eaLnBrk="1" hangingPunct="1">
              <a:spcBef>
                <a:spcPct val="0"/>
              </a:spcBef>
            </a:pPr>
            <a:endParaRPr lang="en-US" sz="1600" dirty="0">
              <a:latin typeface="Calibri" charset="0"/>
              <a:ea typeface="ＭＳ Ｐゴシック" charset="0"/>
              <a:cs typeface="ＭＳ Ｐゴシック" charset="0"/>
            </a:endParaRPr>
          </a:p>
          <a:p>
            <a:pPr eaLnBrk="1" hangingPunct="1">
              <a:spcBef>
                <a:spcPct val="0"/>
              </a:spcBef>
            </a:pPr>
            <a:r>
              <a:rPr lang="en-US" sz="1600" baseline="0" dirty="0" smtClean="0">
                <a:latin typeface="Calibri" charset="0"/>
                <a:ea typeface="ＭＳ Ｐゴシック" charset="0"/>
                <a:cs typeface="ＭＳ Ｐゴシック" charset="0"/>
              </a:rPr>
              <a:t>If they demonstrate a high degree of mastery on their independent work, like these three kids who got all of the items correct, then you can be pretty sure that they’ll be able to remember a lot of the material for the next instructional period.  (As long as they didn’t copy their work from another student like the girl in the earlier slide.)</a:t>
            </a:r>
          </a:p>
          <a:p>
            <a:pPr eaLnBrk="1" hangingPunct="1">
              <a:spcBef>
                <a:spcPct val="0"/>
              </a:spcBef>
            </a:pPr>
            <a:endParaRPr lang="en-US" sz="1600" baseline="0" dirty="0" smtClean="0">
              <a:latin typeface="Calibri" charset="0"/>
              <a:ea typeface="ＭＳ Ｐゴシック" charset="0"/>
              <a:cs typeface="ＭＳ Ｐゴシック" charset="0"/>
            </a:endParaRPr>
          </a:p>
          <a:p>
            <a:pPr eaLnBrk="1" hangingPunct="1">
              <a:spcBef>
                <a:spcPct val="0"/>
              </a:spcBef>
            </a:pPr>
            <a:r>
              <a:rPr lang="en-US" sz="1600" baseline="0" dirty="0" smtClean="0">
                <a:latin typeface="Calibri" charset="0"/>
                <a:ea typeface="ＭＳ Ｐゴシック" charset="0"/>
                <a:cs typeface="ＭＳ Ｐゴシック" charset="0"/>
              </a:rPr>
              <a:t>So I love to look at independent work to see what percentage students got right, and whether fix-ups are being done and checked by the teacher.  It provides a great check on whether instruction is effective.</a:t>
            </a:r>
            <a:endParaRPr lang="en-US" sz="1600" dirty="0">
              <a:latin typeface="Calibri" charset="0"/>
              <a:ea typeface="ＭＳ Ｐゴシック" charset="0"/>
              <a:cs typeface="ＭＳ Ｐゴシック"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16</a:t>
            </a:fld>
            <a:endParaRPr 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xfrm>
            <a:off x="1143000" y="1270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xfrm>
            <a:off x="787400" y="3682999"/>
            <a:ext cx="5486400" cy="54594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Autofit/>
          </a:bodyPr>
          <a:lstStyle/>
          <a:p>
            <a:pPr eaLnBrk="1" hangingPunct="1">
              <a:spcBef>
                <a:spcPct val="0"/>
              </a:spcBef>
            </a:pPr>
            <a:r>
              <a:rPr lang="en-US" sz="1400" dirty="0" smtClean="0">
                <a:latin typeface="Calibri" charset="0"/>
                <a:ea typeface="ＭＳ Ｐゴシック" charset="0"/>
                <a:cs typeface="ＭＳ Ｐゴシック" charset="0"/>
              </a:rPr>
              <a:t>So the first thing I look for – The 2</a:t>
            </a:r>
            <a:r>
              <a:rPr lang="en-US" sz="1400" baseline="30000" dirty="0" smtClean="0">
                <a:latin typeface="Calibri" charset="0"/>
                <a:ea typeface="ＭＳ Ｐゴシック" charset="0"/>
                <a:cs typeface="ＭＳ Ｐゴシック" charset="0"/>
              </a:rPr>
              <a:t>nd</a:t>
            </a:r>
            <a:r>
              <a:rPr lang="en-US" sz="1400" dirty="0" smtClean="0">
                <a:latin typeface="Calibri" charset="0"/>
                <a:ea typeface="ＭＳ Ｐゴシック" charset="0"/>
                <a:cs typeface="ＭＳ Ｐゴシック" charset="0"/>
              </a:rPr>
              <a:t> thing…The 3</a:t>
            </a:r>
            <a:r>
              <a:rPr lang="en-US" sz="1400" baseline="30000" dirty="0" smtClean="0">
                <a:latin typeface="Calibri" charset="0"/>
                <a:ea typeface="ＭＳ Ｐゴシック" charset="0"/>
                <a:cs typeface="ＭＳ Ｐゴシック" charset="0"/>
              </a:rPr>
              <a:t>rd</a:t>
            </a:r>
            <a:r>
              <a:rPr lang="en-US" sz="1400" dirty="0" smtClean="0">
                <a:latin typeface="Calibri" charset="0"/>
                <a:ea typeface="ＭＳ Ｐゴシック" charset="0"/>
                <a:cs typeface="ＭＳ Ｐゴシック" charset="0"/>
              </a:rPr>
              <a:t> thing...</a:t>
            </a:r>
          </a:p>
          <a:p>
            <a:pPr eaLnBrk="1" hangingPunct="1">
              <a:spcBef>
                <a:spcPct val="0"/>
              </a:spcBef>
            </a:pPr>
            <a:endParaRPr lang="en-US" sz="1400" dirty="0" smtClean="0">
              <a:latin typeface="Calibri" charset="0"/>
              <a:ea typeface="ＭＳ Ｐゴシック" charset="0"/>
              <a:cs typeface="ＭＳ Ｐゴシック" charset="0"/>
            </a:endParaRPr>
          </a:p>
          <a:p>
            <a:pPr eaLnBrk="1" hangingPunct="1">
              <a:spcBef>
                <a:spcPct val="0"/>
              </a:spcBef>
            </a:pPr>
            <a:r>
              <a:rPr lang="en-US" sz="1400" dirty="0" smtClean="0">
                <a:latin typeface="Calibri" charset="0"/>
                <a:ea typeface="ＭＳ Ｐゴシック" charset="0"/>
                <a:cs typeface="ＭＳ Ｐゴシック" charset="0"/>
              </a:rPr>
              <a:t>The last question:  How </a:t>
            </a:r>
            <a:r>
              <a:rPr lang="en-US" sz="1400" i="1" dirty="0" smtClean="0">
                <a:latin typeface="Calibri" charset="0"/>
                <a:ea typeface="ＭＳ Ｐゴシック" charset="0"/>
                <a:cs typeface="ＭＳ Ｐゴシック" charset="0"/>
              </a:rPr>
              <a:t>efficient</a:t>
            </a:r>
            <a:r>
              <a:rPr lang="en-US" sz="1400" dirty="0" smtClean="0">
                <a:latin typeface="Calibri" charset="0"/>
                <a:ea typeface="ＭＳ Ｐゴシック" charset="0"/>
                <a:cs typeface="ＭＳ Ｐゴシック" charset="0"/>
              </a:rPr>
              <a:t> is instruction?  Efficiency</a:t>
            </a:r>
            <a:r>
              <a:rPr lang="en-US" sz="1400" baseline="0" dirty="0" smtClean="0">
                <a:latin typeface="Calibri" charset="0"/>
                <a:ea typeface="ＭＳ Ｐゴシック" charset="0"/>
                <a:cs typeface="ＭＳ Ｐゴシック" charset="0"/>
              </a:rPr>
              <a:t> has to do with time.  </a:t>
            </a:r>
            <a:r>
              <a:rPr lang="en-US" sz="1400" dirty="0" smtClean="0">
                <a:latin typeface="Calibri" charset="0"/>
                <a:ea typeface="ＭＳ Ｐゴシック" charset="0"/>
                <a:cs typeface="ＭＳ Ｐゴシック" charset="0"/>
              </a:rPr>
              <a:t>Are the students not only learning the material, but are</a:t>
            </a:r>
            <a:r>
              <a:rPr lang="en-US" sz="1400" baseline="0" dirty="0" smtClean="0">
                <a:latin typeface="Calibri" charset="0"/>
                <a:ea typeface="ＭＳ Ｐゴシック" charset="0"/>
                <a:cs typeface="ＭＳ Ｐゴシック" charset="0"/>
              </a:rPr>
              <a:t> they learning it at a reasonable rate that will allow them to complete at least a year’s worth of material in a year’s time?  </a:t>
            </a:r>
          </a:p>
          <a:p>
            <a:pPr eaLnBrk="1" hangingPunct="1">
              <a:spcBef>
                <a:spcPct val="0"/>
              </a:spcBef>
            </a:pPr>
            <a:endParaRPr lang="en-US" sz="1400" baseline="0" dirty="0" smtClean="0">
              <a:latin typeface="Calibri" charset="0"/>
              <a:ea typeface="ＭＳ Ｐゴシック" charset="0"/>
              <a:cs typeface="ＭＳ Ｐゴシック" charset="0"/>
            </a:endParaRPr>
          </a:p>
          <a:p>
            <a:pPr eaLnBrk="1" hangingPunct="1">
              <a:spcBef>
                <a:spcPct val="0"/>
              </a:spcBef>
            </a:pPr>
            <a:r>
              <a:rPr lang="en-US" sz="1400" baseline="0" dirty="0" smtClean="0">
                <a:latin typeface="Calibri" charset="0"/>
                <a:ea typeface="ＭＳ Ｐゴシック" charset="0"/>
                <a:cs typeface="ＭＳ Ｐゴシック" charset="0"/>
              </a:rPr>
              <a:t>We want students to master material, but we don’t want it to take too long.  Instruction can be highly </a:t>
            </a:r>
            <a:r>
              <a:rPr lang="en-US" sz="1400" i="1" baseline="0" dirty="0" smtClean="0">
                <a:latin typeface="Calibri" charset="0"/>
                <a:ea typeface="ＭＳ Ｐゴシック" charset="0"/>
                <a:cs typeface="ＭＳ Ｐゴシック" charset="0"/>
              </a:rPr>
              <a:t>effective</a:t>
            </a:r>
            <a:r>
              <a:rPr lang="en-US" sz="1400" baseline="0" dirty="0" smtClean="0">
                <a:latin typeface="Calibri" charset="0"/>
                <a:ea typeface="ＭＳ Ｐゴシック" charset="0"/>
                <a:cs typeface="ＭＳ Ｐゴシック" charset="0"/>
              </a:rPr>
              <a:t> but not desirable at all.  If it takes two weeks for students to master a lesson, instruction is </a:t>
            </a:r>
            <a:r>
              <a:rPr lang="en-US" sz="1400" i="1" baseline="0" dirty="0" smtClean="0">
                <a:latin typeface="Calibri" charset="0"/>
                <a:ea typeface="ＭＳ Ｐゴシック" charset="0"/>
                <a:cs typeface="ＭＳ Ｐゴシック" charset="0"/>
              </a:rPr>
              <a:t>effective</a:t>
            </a:r>
            <a:r>
              <a:rPr lang="en-US" sz="1400" baseline="0" dirty="0" smtClean="0">
                <a:latin typeface="Calibri" charset="0"/>
                <a:ea typeface="ＭＳ Ｐゴシック" charset="0"/>
                <a:cs typeface="ＭＳ Ｐゴシック" charset="0"/>
              </a:rPr>
              <a:t> but not </a:t>
            </a:r>
            <a:r>
              <a:rPr lang="en-US" sz="1400" i="1" baseline="0" dirty="0" smtClean="0">
                <a:latin typeface="Calibri" charset="0"/>
                <a:ea typeface="ＭＳ Ｐゴシック" charset="0"/>
                <a:cs typeface="ＭＳ Ｐゴシック" charset="0"/>
              </a:rPr>
              <a:t>efficient</a:t>
            </a:r>
            <a:r>
              <a:rPr lang="en-US" sz="1400" baseline="0" dirty="0" smtClean="0">
                <a:latin typeface="Calibri" charset="0"/>
                <a:ea typeface="ＭＳ Ｐゴシック" charset="0"/>
                <a:cs typeface="ＭＳ Ｐゴシック" charset="0"/>
              </a:rPr>
              <a:t>.  We want them to progress through the program at mastery at a reasonable rate.</a:t>
            </a:r>
          </a:p>
          <a:p>
            <a:pPr eaLnBrk="1" hangingPunct="1">
              <a:spcBef>
                <a:spcPct val="0"/>
              </a:spcBef>
            </a:pPr>
            <a:endParaRPr lang="en-US" sz="1400" baseline="0" dirty="0" smtClean="0">
              <a:latin typeface="Calibri" charset="0"/>
              <a:ea typeface="ＭＳ Ｐゴシック" charset="0"/>
              <a:cs typeface="ＭＳ Ｐゴシック" charset="0"/>
            </a:endParaRPr>
          </a:p>
          <a:p>
            <a:pPr eaLnBrk="1" hangingPunct="1">
              <a:spcBef>
                <a:spcPct val="0"/>
              </a:spcBef>
            </a:pPr>
            <a:r>
              <a:rPr lang="en-US" sz="1400" baseline="0" dirty="0" smtClean="0">
                <a:latin typeface="Calibri" charset="0"/>
                <a:ea typeface="ＭＳ Ｐゴシック" charset="0"/>
                <a:cs typeface="ＭＳ Ｐゴシック" charset="0"/>
              </a:rPr>
              <a:t>At the same time, the rate at which students complete lessons only makes sense if they master the material as they go.  Remember the stair-step design.  If students progress through the program without mastering the content, then the gap between what they </a:t>
            </a:r>
            <a:r>
              <a:rPr lang="en-US" sz="1400" i="1" baseline="0" dirty="0" smtClean="0">
                <a:latin typeface="Calibri" charset="0"/>
                <a:ea typeface="ＭＳ Ｐゴシック" charset="0"/>
                <a:cs typeface="ＭＳ Ｐゴシック" charset="0"/>
              </a:rPr>
              <a:t>know</a:t>
            </a:r>
            <a:r>
              <a:rPr lang="en-US" sz="1400" baseline="0" dirty="0" smtClean="0">
                <a:latin typeface="Calibri" charset="0"/>
                <a:ea typeface="ＭＳ Ｐゴシック" charset="0"/>
                <a:cs typeface="ＭＳ Ｐゴシック" charset="0"/>
              </a:rPr>
              <a:t> and what they are </a:t>
            </a:r>
            <a:r>
              <a:rPr lang="en-US" sz="1400" i="1" baseline="0" dirty="0" smtClean="0">
                <a:latin typeface="Calibri" charset="0"/>
                <a:ea typeface="ＭＳ Ｐゴシック" charset="0"/>
                <a:cs typeface="ＭＳ Ｐゴシック" charset="0"/>
              </a:rPr>
              <a:t>supposed to learn </a:t>
            </a:r>
            <a:r>
              <a:rPr lang="en-US" sz="1400" baseline="0" dirty="0" smtClean="0">
                <a:latin typeface="Calibri" charset="0"/>
                <a:ea typeface="ＭＳ Ｐゴシック" charset="0"/>
                <a:cs typeface="ＭＳ Ｐゴシック" charset="0"/>
              </a:rPr>
              <a:t>each lesson gets larger and larger.  The step or amount they have to learn that’s new will not consist of 10-15% of the lesson, but much more.  Students won’t be able to master the material in a reasonable amount of time if they are placed in material that is way too difficult for them and master the material as they go.  They will need to be re-placed in a spot in the program where they can be successful and repeat the material they didn’t master.  </a:t>
            </a:r>
            <a:r>
              <a:rPr lang="en-US" sz="1400" b="1" baseline="0" dirty="0" smtClean="0">
                <a:latin typeface="Calibri" charset="0"/>
                <a:ea typeface="ＭＳ Ｐゴシック" charset="0"/>
                <a:cs typeface="ＭＳ Ｐゴシック" charset="0"/>
              </a:rPr>
              <a:t>When they have to repeat material, time will be lost.</a:t>
            </a: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17</a:t>
            </a:fld>
            <a:endParaRPr 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rmAutofit/>
          </a:bodyPr>
          <a:lstStyle/>
          <a:p>
            <a:pPr eaLnBrk="1" hangingPunct="1">
              <a:spcBef>
                <a:spcPct val="0"/>
              </a:spcBef>
            </a:pPr>
            <a:r>
              <a:rPr lang="en-US" sz="1600" dirty="0" smtClean="0">
                <a:latin typeface="Calibri" charset="0"/>
                <a:ea typeface="ＭＳ Ｐゴシック" charset="0"/>
                <a:cs typeface="ＭＳ Ｐゴシック" charset="0"/>
              </a:rPr>
              <a:t>So the</a:t>
            </a:r>
            <a:r>
              <a:rPr lang="en-US" sz="1600" baseline="0" dirty="0" smtClean="0">
                <a:latin typeface="Calibri" charset="0"/>
                <a:ea typeface="ＭＳ Ｐゴシック" charset="0"/>
                <a:cs typeface="ＭＳ Ｐゴシック" charset="0"/>
              </a:rPr>
              <a:t> last thing I look for when I go into classrooms is time-efficiency:  Are classrooms set up to allow easy flow and access of materials?  Does instruction start on time and last the full period?  Are transitions between instructional groups smooth and fluent?  Are transitions between lessons smooth and fluent?  How does the lesson seem to be progressing?</a:t>
            </a:r>
            <a:endParaRPr lang="en-US" sz="1600" dirty="0">
              <a:latin typeface="Calibri" charset="0"/>
              <a:ea typeface="ＭＳ Ｐゴシック" charset="0"/>
              <a:cs typeface="ＭＳ Ｐゴシック"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18</a:t>
            </a:fld>
            <a:endParaRPr 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xfrm>
            <a:off x="1143000" y="1143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xfrm>
            <a:off x="685800" y="3657600"/>
            <a:ext cx="5486400" cy="538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rmAutofit fontScale="85000" lnSpcReduction="20000"/>
          </a:bodyPr>
          <a:lstStyle/>
          <a:p>
            <a:pPr eaLnBrk="1" hangingPunct="1">
              <a:spcBef>
                <a:spcPct val="0"/>
              </a:spcBef>
            </a:pPr>
            <a:r>
              <a:rPr lang="en-US" sz="1600" dirty="0" smtClean="0">
                <a:latin typeface="Calibri" charset="0"/>
                <a:ea typeface="ＭＳ Ｐゴシック" charset="0"/>
                <a:cs typeface="ＭＳ Ｐゴシック" charset="0"/>
              </a:rPr>
              <a:t>QUIZ TIME.  Check</a:t>
            </a:r>
            <a:r>
              <a:rPr lang="en-US" sz="1600" baseline="0" dirty="0" smtClean="0">
                <a:latin typeface="Calibri" charset="0"/>
                <a:ea typeface="ＭＳ Ｐゴシック" charset="0"/>
                <a:cs typeface="ＭＳ Ｐゴシック" charset="0"/>
              </a:rPr>
              <a:t> for understanding!</a:t>
            </a:r>
          </a:p>
          <a:p>
            <a:pPr eaLnBrk="1" hangingPunct="1">
              <a:spcBef>
                <a:spcPct val="0"/>
              </a:spcBef>
            </a:pPr>
            <a:endParaRPr lang="en-US" sz="1600" dirty="0" smtClean="0">
              <a:latin typeface="Calibri" charset="0"/>
              <a:ea typeface="ＭＳ Ｐゴシック" charset="0"/>
              <a:cs typeface="ＭＳ Ｐゴシック" charset="0"/>
            </a:endParaRPr>
          </a:p>
          <a:p>
            <a:pPr eaLnBrk="1" hangingPunct="1">
              <a:spcBef>
                <a:spcPct val="0"/>
              </a:spcBef>
            </a:pPr>
            <a:r>
              <a:rPr lang="en-US" sz="1600" dirty="0" smtClean="0">
                <a:latin typeface="Calibri" charset="0"/>
                <a:ea typeface="ＭＳ Ｐゴシック" charset="0"/>
                <a:cs typeface="ＭＳ Ｐゴシック" charset="0"/>
              </a:rPr>
              <a:t>Now I’m going to see if you’ve mastered the four components of DI I look for when I go into a classroom.</a:t>
            </a:r>
          </a:p>
          <a:p>
            <a:pPr eaLnBrk="1" hangingPunct="1">
              <a:spcBef>
                <a:spcPct val="0"/>
              </a:spcBef>
            </a:pPr>
            <a:r>
              <a:rPr lang="en-US" sz="1600" dirty="0" smtClean="0">
                <a:latin typeface="Calibri" charset="0"/>
                <a:ea typeface="ＭＳ Ｐゴシック" charset="0"/>
                <a:cs typeface="ＭＳ Ｐゴシック" charset="0"/>
              </a:rPr>
              <a:t>Let’s start at the bottom of the pyramid because</a:t>
            </a:r>
            <a:r>
              <a:rPr lang="en-US" sz="1600" baseline="0" dirty="0" smtClean="0">
                <a:latin typeface="Calibri" charset="0"/>
                <a:ea typeface="ＭＳ Ｐゴシック" charset="0"/>
                <a:cs typeface="ＭＳ Ｐゴシック" charset="0"/>
              </a:rPr>
              <a:t> that lays the foundation for the other components.</a:t>
            </a:r>
          </a:p>
          <a:p>
            <a:pPr eaLnBrk="1" hangingPunct="1">
              <a:spcBef>
                <a:spcPct val="0"/>
              </a:spcBef>
            </a:pPr>
            <a:endParaRPr lang="en-US" sz="1600" baseline="0" dirty="0" smtClean="0">
              <a:latin typeface="Calibri" charset="0"/>
              <a:ea typeface="ＭＳ Ｐゴシック" charset="0"/>
              <a:cs typeface="ＭＳ Ｐゴシック" charset="0"/>
            </a:endParaRPr>
          </a:p>
          <a:p>
            <a:pPr eaLnBrk="1" hangingPunct="1">
              <a:spcBef>
                <a:spcPct val="0"/>
              </a:spcBef>
            </a:pPr>
            <a:r>
              <a:rPr lang="en-US" sz="1600" baseline="0" dirty="0" smtClean="0">
                <a:latin typeface="Calibri" charset="0"/>
                <a:ea typeface="ＭＳ Ｐゴシック" charset="0"/>
                <a:cs typeface="ＭＳ Ｐゴシック" charset="0"/>
              </a:rPr>
              <a:t>I’m going to divide you into halves.  This side gets the first one.  Wait until my signal.  No jumping the signal.</a:t>
            </a:r>
          </a:p>
          <a:p>
            <a:pPr eaLnBrk="1" hangingPunct="1">
              <a:spcBef>
                <a:spcPct val="0"/>
              </a:spcBef>
            </a:pPr>
            <a:r>
              <a:rPr lang="en-US" sz="1600" baseline="0" dirty="0" smtClean="0">
                <a:latin typeface="Calibri" charset="0"/>
                <a:ea typeface="ＭＳ Ｐゴシック" charset="0"/>
                <a:cs typeface="ＭＳ Ｐゴシック" charset="0"/>
              </a:rPr>
              <a:t>The first thing I look for is… (signal)</a:t>
            </a:r>
          </a:p>
          <a:p>
            <a:pPr eaLnBrk="1" hangingPunct="1">
              <a:spcBef>
                <a:spcPct val="0"/>
              </a:spcBef>
            </a:pPr>
            <a:r>
              <a:rPr lang="en-US" sz="1600" baseline="0" dirty="0" smtClean="0">
                <a:latin typeface="Calibri" charset="0"/>
                <a:ea typeface="ＭＳ Ｐゴシック" charset="0"/>
                <a:cs typeface="ＭＳ Ｐゴシック" charset="0"/>
              </a:rPr>
              <a:t>	next</a:t>
            </a:r>
          </a:p>
          <a:p>
            <a:pPr eaLnBrk="1" hangingPunct="1">
              <a:spcBef>
                <a:spcPct val="0"/>
              </a:spcBef>
            </a:pPr>
            <a:endParaRPr lang="en-US" sz="1600" baseline="0" dirty="0" smtClean="0">
              <a:latin typeface="Calibri" charset="0"/>
              <a:ea typeface="ＭＳ Ｐゴシック" charset="0"/>
              <a:cs typeface="ＭＳ Ｐゴシック" charset="0"/>
            </a:endParaRPr>
          </a:p>
          <a:p>
            <a:pPr marL="0" marR="0" indent="0" algn="l" defTabSz="457200" rtl="0" eaLnBrk="1" fontAlgn="base" latinLnBrk="0" hangingPunct="1">
              <a:lnSpc>
                <a:spcPct val="100000"/>
              </a:lnSpc>
              <a:spcBef>
                <a:spcPct val="0"/>
              </a:spcBef>
              <a:spcAft>
                <a:spcPct val="0"/>
              </a:spcAft>
              <a:buClrTx/>
              <a:buSzTx/>
              <a:buFontTx/>
              <a:buNone/>
              <a:tabLst/>
              <a:defRPr/>
            </a:pPr>
            <a:r>
              <a:rPr lang="en-US" sz="1600" baseline="0" dirty="0" smtClean="0">
                <a:latin typeface="Calibri" charset="0"/>
                <a:ea typeface="ＭＳ Ｐゴシック" charset="0"/>
                <a:cs typeface="ＭＳ Ｐゴシック" charset="0"/>
              </a:rPr>
              <a:t>Excellent job</a:t>
            </a:r>
            <a:r>
              <a:rPr lang="en-US" sz="1600" baseline="0" dirty="0" smtClean="0">
                <a:latin typeface="Calibri" charset="0"/>
                <a:ea typeface="ＭＳ Ｐゴシック" charset="0"/>
                <a:cs typeface="ＭＳ Ｐゴシック" charset="0"/>
              </a:rPr>
              <a:t>!  </a:t>
            </a:r>
            <a:r>
              <a:rPr lang="en-US" sz="1600" dirty="0" smtClean="0">
                <a:latin typeface="Calibri" charset="0"/>
                <a:ea typeface="ＭＳ Ｐゴシック" charset="0"/>
                <a:cs typeface="ＭＳ Ｐゴシック" charset="0"/>
              </a:rPr>
              <a:t>Now, you’ll notice that Effectiveness lies below Efficiency.  That’s because mastery must always precede acceleration.</a:t>
            </a:r>
            <a:endParaRPr lang="en-US" sz="1600" baseline="0" dirty="0" smtClean="0">
              <a:latin typeface="Calibri" charset="0"/>
              <a:ea typeface="ＭＳ Ｐゴシック" charset="0"/>
              <a:cs typeface="ＭＳ Ｐゴシック" charset="0"/>
            </a:endParaRPr>
          </a:p>
          <a:p>
            <a:pPr eaLnBrk="1" hangingPunct="1">
              <a:spcBef>
                <a:spcPct val="0"/>
              </a:spcBef>
            </a:pPr>
            <a:endParaRPr lang="en-US" sz="1600" baseline="0" dirty="0" smtClean="0">
              <a:latin typeface="Calibri" charset="0"/>
              <a:ea typeface="ＭＳ Ｐゴシック" charset="0"/>
              <a:cs typeface="ＭＳ Ｐゴシック" charset="0"/>
            </a:endParaRPr>
          </a:p>
          <a:p>
            <a:pPr eaLnBrk="1" hangingPunct="1">
              <a:spcBef>
                <a:spcPct val="0"/>
              </a:spcBef>
            </a:pPr>
            <a:endParaRPr lang="en-US" sz="1600" baseline="0" dirty="0" smtClean="0">
              <a:latin typeface="Calibri" charset="0"/>
              <a:ea typeface="ＭＳ Ｐゴシック" charset="0"/>
              <a:cs typeface="ＭＳ Ｐゴシック" charset="0"/>
            </a:endParaRPr>
          </a:p>
          <a:p>
            <a:pPr eaLnBrk="1" hangingPunct="1">
              <a:spcBef>
                <a:spcPct val="0"/>
              </a:spcBef>
            </a:pPr>
            <a:r>
              <a:rPr lang="en-US" sz="1600" baseline="0" dirty="0" smtClean="0">
                <a:latin typeface="Calibri" charset="0"/>
                <a:ea typeface="ＭＳ Ｐゴシック" charset="0"/>
                <a:cs typeface="ＭＳ Ｐゴシック" charset="0"/>
              </a:rPr>
              <a:t>3 things about this pyramid.  The first is that it’s student-focused.</a:t>
            </a:r>
          </a:p>
          <a:p>
            <a:pPr eaLnBrk="1" hangingPunct="1">
              <a:spcBef>
                <a:spcPct val="0"/>
              </a:spcBef>
            </a:pPr>
            <a:endParaRPr lang="en-US" sz="1600" dirty="0">
              <a:latin typeface="Calibri" charset="0"/>
              <a:ea typeface="ＭＳ Ｐゴシック" charset="0"/>
              <a:cs typeface="ＭＳ Ｐゴシック" charset="0"/>
            </a:endParaRPr>
          </a:p>
          <a:p>
            <a:pPr eaLnBrk="1" hangingPunct="1">
              <a:spcBef>
                <a:spcPct val="0"/>
              </a:spcBef>
            </a:pPr>
            <a:r>
              <a:rPr lang="en-US" sz="1600" dirty="0" smtClean="0">
                <a:latin typeface="Calibri" charset="0"/>
                <a:ea typeface="ＭＳ Ｐゴシック" charset="0"/>
                <a:cs typeface="ＭＳ Ｐゴシック" charset="0"/>
              </a:rPr>
              <a:t>This is </a:t>
            </a:r>
            <a:r>
              <a:rPr lang="en-US" sz="1600" dirty="0">
                <a:latin typeface="Calibri" charset="0"/>
                <a:ea typeface="ＭＳ Ｐゴシック" charset="0"/>
                <a:cs typeface="ＭＳ Ｐゴシック" charset="0"/>
              </a:rPr>
              <a:t>the part that should provide some of you who have observer anxiety some relief. </a:t>
            </a:r>
            <a:r>
              <a:rPr lang="en-US" sz="1600" dirty="0" smtClean="0">
                <a:latin typeface="Calibri" charset="0"/>
                <a:ea typeface="ＭＳ Ｐゴシック" charset="0"/>
                <a:cs typeface="ＭＳ Ｐゴシック" charset="0"/>
              </a:rPr>
              <a:t>Each </a:t>
            </a:r>
            <a:r>
              <a:rPr lang="en-US" sz="1600" dirty="0">
                <a:latin typeface="Calibri" charset="0"/>
                <a:ea typeface="ＭＳ Ｐゴシック" charset="0"/>
                <a:cs typeface="ＭＳ Ｐゴシック" charset="0"/>
              </a:rPr>
              <a:t>one of these categories has to do with what students can or cannot do.  Are students placed properly…</a:t>
            </a:r>
          </a:p>
          <a:p>
            <a:pPr eaLnBrk="1" hangingPunct="1">
              <a:spcBef>
                <a:spcPct val="0"/>
              </a:spcBef>
            </a:pPr>
            <a:endParaRPr lang="en-US" sz="1600" dirty="0">
              <a:latin typeface="Calibri" charset="0"/>
              <a:ea typeface="ＭＳ Ｐゴシック" charset="0"/>
              <a:cs typeface="ＭＳ Ｐゴシック" charset="0"/>
            </a:endParaRPr>
          </a:p>
          <a:p>
            <a:pPr eaLnBrk="1" hangingPunct="1">
              <a:spcBef>
                <a:spcPct val="0"/>
              </a:spcBef>
            </a:pPr>
            <a:r>
              <a:rPr lang="en-US" sz="1600" dirty="0">
                <a:latin typeface="Calibri" charset="0"/>
                <a:ea typeface="ＭＳ Ｐゴシック" charset="0"/>
                <a:cs typeface="ＭＳ Ｐゴシック" charset="0"/>
              </a:rPr>
              <a:t>I know it may not be easy to have folks come in and watch you teach.  But </a:t>
            </a:r>
            <a:r>
              <a:rPr lang="en-US" sz="1600" dirty="0" smtClean="0">
                <a:latin typeface="Calibri" charset="0"/>
                <a:ea typeface="ＭＳ Ｐゴシック" charset="0"/>
                <a:cs typeface="ＭＳ Ｐゴシック" charset="0"/>
              </a:rPr>
              <a:t>when </a:t>
            </a:r>
            <a:r>
              <a:rPr lang="en-US" sz="1600" dirty="0">
                <a:latin typeface="Calibri" charset="0"/>
                <a:ea typeface="ＭＳ Ｐゴシック" charset="0"/>
                <a:cs typeface="ＭＳ Ｐゴシック" charset="0"/>
              </a:rPr>
              <a:t>observers look at the </a:t>
            </a:r>
            <a:r>
              <a:rPr lang="en-US" sz="1600" i="1" dirty="0">
                <a:latin typeface="Calibri" charset="0"/>
                <a:ea typeface="ＭＳ Ｐゴシック" charset="0"/>
                <a:cs typeface="ＭＳ Ｐゴシック" charset="0"/>
              </a:rPr>
              <a:t>students first</a:t>
            </a:r>
            <a:r>
              <a:rPr lang="en-US" sz="1600" dirty="0">
                <a:latin typeface="Calibri" charset="0"/>
                <a:ea typeface="ＭＳ Ｐゴシック" charset="0"/>
                <a:cs typeface="ＭＳ Ｐゴシック" charset="0"/>
              </a:rPr>
              <a:t>. </a:t>
            </a:r>
            <a:r>
              <a:rPr lang="en-US" sz="1600" dirty="0" smtClean="0">
                <a:latin typeface="Calibri" charset="0"/>
                <a:ea typeface="ＭＳ Ｐゴシック" charset="0"/>
                <a:cs typeface="ＭＳ Ｐゴシック" charset="0"/>
              </a:rPr>
              <a:t> If </a:t>
            </a:r>
            <a:r>
              <a:rPr lang="en-US" sz="1600" dirty="0">
                <a:latin typeface="Calibri" charset="0"/>
                <a:ea typeface="ＭＳ Ｐゴシック" charset="0"/>
                <a:cs typeface="ＭＳ Ｐゴシック" charset="0"/>
              </a:rPr>
              <a:t>they’re engaged, then nothing needs to be changed.  If they aren’t engaged, look at the teachers to see what’s going on</a:t>
            </a:r>
            <a:r>
              <a:rPr lang="en-US" sz="1600" dirty="0" smtClean="0">
                <a:latin typeface="Calibri" charset="0"/>
                <a:ea typeface="ＭＳ Ｐゴシック" charset="0"/>
                <a:cs typeface="ＭＳ Ｐゴシック" charset="0"/>
              </a:rPr>
              <a:t>.  What </a:t>
            </a:r>
            <a:r>
              <a:rPr lang="en-US" sz="1600" dirty="0">
                <a:latin typeface="Calibri" charset="0"/>
                <a:ea typeface="ＭＳ Ｐゴシック" charset="0"/>
                <a:cs typeface="ＭＳ Ｐゴシック" charset="0"/>
              </a:rPr>
              <a:t>you do DOES MATTER, in a big way!  But only as it relates to what the kids are doing.</a:t>
            </a:r>
          </a:p>
          <a:p>
            <a:pPr eaLnBrk="1" hangingPunct="1">
              <a:spcBef>
                <a:spcPct val="0"/>
              </a:spcBef>
            </a:pPr>
            <a:endParaRPr lang="en-US" sz="1600" dirty="0">
              <a:latin typeface="Calibri" charset="0"/>
              <a:ea typeface="ＭＳ Ｐゴシック" charset="0"/>
              <a:cs typeface="ＭＳ Ｐゴシック" charset="0"/>
            </a:endParaRPr>
          </a:p>
          <a:p>
            <a:pPr eaLnBrk="1" hangingPunct="1">
              <a:spcBef>
                <a:spcPct val="0"/>
              </a:spcBef>
            </a:pPr>
            <a:r>
              <a:rPr lang="en-US" sz="1600" dirty="0">
                <a:latin typeface="Calibri" charset="0"/>
                <a:ea typeface="ＭＳ Ｐゴシック" charset="0"/>
                <a:cs typeface="ＭＳ Ｐゴシック" charset="0"/>
              </a:rPr>
              <a:t>This should give you some relief that we aren’t just looking at form, that you need to meet some sort of arbitrary, artificial model of teaching just because that’s the way we say it should be done.</a:t>
            </a:r>
          </a:p>
          <a:p>
            <a:pPr eaLnBrk="1" hangingPunct="1">
              <a:spcBef>
                <a:spcPct val="0"/>
              </a:spcBef>
            </a:pPr>
            <a:endParaRPr lang="en-US" sz="1600" baseline="0" dirty="0" smtClean="0">
              <a:latin typeface="Calibri" charset="0"/>
              <a:ea typeface="ＭＳ Ｐゴシック" charset="0"/>
              <a:cs typeface="ＭＳ Ｐゴシック"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19</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338" name="Notes Placeholder 2"/>
          <p:cNvSpPr>
            <a:spLocks noGrp="1"/>
          </p:cNvSpPr>
          <p:nvPr>
            <p:ph type="body" idx="1"/>
          </p:nvPr>
        </p:nvSpPr>
        <p:spPr bwMode="auto">
          <a:xfrm>
            <a:off x="685800" y="4284131"/>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rmAutofit/>
          </a:bodyPr>
          <a:lstStyle/>
          <a:p>
            <a:pPr eaLnBrk="1" hangingPunct="1">
              <a:spcBef>
                <a:spcPct val="0"/>
              </a:spcBef>
            </a:pPr>
            <a:r>
              <a:rPr lang="en-US" sz="1600" baseline="0" dirty="0" smtClean="0">
                <a:latin typeface="Calibri" charset="0"/>
                <a:ea typeface="ＭＳ Ｐゴシック" charset="0"/>
                <a:cs typeface="ＭＳ Ｐゴシック" charset="0"/>
              </a:rPr>
              <a:t>I’d like to talk with you about the four specific things I look for when I go into classrooms.  You will probably be familiar with each component I talk about, but you may not be aware of how the components relate to each other.  </a:t>
            </a:r>
          </a:p>
          <a:p>
            <a:pPr eaLnBrk="1" hangingPunct="1">
              <a:spcBef>
                <a:spcPct val="0"/>
              </a:spcBef>
            </a:pPr>
            <a:endParaRPr lang="en-US" sz="1600" dirty="0">
              <a:latin typeface="Calibri" charset="0"/>
              <a:ea typeface="ＭＳ Ｐゴシック" charset="0"/>
              <a:cs typeface="ＭＳ Ｐゴシック" charset="0"/>
            </a:endParaRPr>
          </a:p>
          <a:p>
            <a:pPr eaLnBrk="1" hangingPunct="1">
              <a:spcBef>
                <a:spcPct val="0"/>
              </a:spcBef>
            </a:pPr>
            <a:r>
              <a:rPr lang="en-US" sz="1600" baseline="0" dirty="0" smtClean="0">
                <a:latin typeface="Calibri" charset="0"/>
                <a:ea typeface="ＭＳ Ｐゴシック" charset="0"/>
                <a:cs typeface="ＭＳ Ｐゴシック" charset="0"/>
              </a:rPr>
              <a:t>There’s a specific order about what I look for that corresponds to the most fundamental things that must be in a classroom to succeed.  My hope is that sharing this information with you will be interesting for you and perhaps relieve any anxieties you have about observers coming into observe you.  </a:t>
            </a:r>
          </a:p>
          <a:p>
            <a:pPr eaLnBrk="1" hangingPunct="1">
              <a:spcBef>
                <a:spcPct val="0"/>
              </a:spcBef>
            </a:pPr>
            <a:endParaRPr lang="en-US" sz="1600" dirty="0">
              <a:latin typeface="Calibri" charset="0"/>
              <a:ea typeface="ＭＳ Ｐゴシック" charset="0"/>
              <a:cs typeface="ＭＳ Ｐゴシック" charset="0"/>
            </a:endParaRPr>
          </a:p>
          <a:p>
            <a:pPr eaLnBrk="1" hangingPunct="1">
              <a:spcBef>
                <a:spcPct val="0"/>
              </a:spcBef>
            </a:pPr>
            <a:r>
              <a:rPr lang="en-US" sz="1600" baseline="0" dirty="0" smtClean="0">
                <a:latin typeface="Calibri" charset="0"/>
                <a:ea typeface="ＭＳ Ｐゴシック" charset="0"/>
                <a:cs typeface="ＭＳ Ｐゴシック" charset="0"/>
              </a:rPr>
              <a:t>Most importantly, I hope that it will inform your teaching and help improve the great foundation you’ve laid for all your students to be successful with DI.</a:t>
            </a:r>
            <a:endParaRPr lang="en-US" sz="1600" dirty="0">
              <a:latin typeface="Calibri" charset="0"/>
              <a:ea typeface="ＭＳ Ｐゴシック" charset="0"/>
              <a:cs typeface="ＭＳ Ｐゴシック" charset="0"/>
            </a:endParaRPr>
          </a:p>
        </p:txBody>
      </p:sp>
      <p:sp>
        <p:nvSpPr>
          <p:cNvPr id="1433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CA800B0-D928-6042-B335-03F0445504B8}" type="slidenum">
              <a:rPr lang="en-US" sz="1200"/>
              <a:pPr eaLnBrk="1" hangingPunct="1"/>
              <a:t>2</a:t>
            </a:fld>
            <a:endParaRPr lang="en-US"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xfrm>
            <a:off x="1143000" y="1397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xfrm>
            <a:off x="685800" y="3683000"/>
            <a:ext cx="5486400" cy="546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Autofit/>
          </a:bodyPr>
          <a:lstStyle/>
          <a:p>
            <a:pPr eaLnBrk="1" hangingPunct="1">
              <a:spcBef>
                <a:spcPct val="0"/>
              </a:spcBef>
            </a:pPr>
            <a:r>
              <a:rPr lang="en-US" sz="1600" dirty="0" smtClean="0">
                <a:ea typeface="ＭＳ Ｐゴシック" charset="0"/>
                <a:cs typeface="ＭＳ Ｐゴシック" charset="0"/>
              </a:rPr>
              <a:t>So on our pyramid, teaching to mastery is</a:t>
            </a:r>
            <a:r>
              <a:rPr lang="en-US" sz="1600" baseline="0" dirty="0" smtClean="0">
                <a:ea typeface="ＭＳ Ｐゴシック" charset="0"/>
                <a:cs typeface="ＭＳ Ｐゴシック" charset="0"/>
              </a:rPr>
              <a:t> more fundamental than efficiency.  H</a:t>
            </a:r>
            <a:r>
              <a:rPr lang="en-US" sz="1600" dirty="0" smtClean="0">
                <a:ea typeface="ＭＳ Ｐゴシック" charset="0"/>
                <a:cs typeface="ＭＳ Ｐゴシック" charset="0"/>
              </a:rPr>
              <a:t>ere are some sayings that drive that point home, which you may have heard before</a:t>
            </a:r>
            <a:r>
              <a:rPr lang="en-US" sz="1600" baseline="0" dirty="0" smtClean="0">
                <a:ea typeface="ＭＳ Ｐゴシック" charset="0"/>
                <a:cs typeface="ＭＳ Ｐゴシック" charset="0"/>
              </a:rPr>
              <a:t>.  </a:t>
            </a:r>
            <a:r>
              <a:rPr lang="en-US" sz="1600" dirty="0" smtClean="0">
                <a:ea typeface="ＭＳ Ｐゴシック" charset="0"/>
                <a:cs typeface="ＭＳ Ｐゴシック" charset="0"/>
              </a:rPr>
              <a:t>They sound like sayings</a:t>
            </a:r>
            <a:r>
              <a:rPr lang="en-US" sz="1600" baseline="0" dirty="0" smtClean="0">
                <a:ea typeface="ＭＳ Ｐゴシック" charset="0"/>
                <a:cs typeface="ＭＳ Ｐゴシック" charset="0"/>
              </a:rPr>
              <a:t> you might find in fortune cookies.</a:t>
            </a:r>
          </a:p>
          <a:p>
            <a:pPr eaLnBrk="1" hangingPunct="1">
              <a:spcBef>
                <a:spcPct val="0"/>
              </a:spcBef>
            </a:pPr>
            <a:endParaRPr lang="en-US" sz="1600" baseline="0" dirty="0" smtClean="0">
              <a:ea typeface="ＭＳ Ｐゴシック" charset="0"/>
              <a:cs typeface="ＭＳ Ｐゴシック" charset="0"/>
            </a:endParaRPr>
          </a:p>
          <a:p>
            <a:pPr eaLnBrk="1" hangingPunct="1">
              <a:spcBef>
                <a:spcPct val="0"/>
              </a:spcBef>
            </a:pPr>
            <a:r>
              <a:rPr lang="en-US" sz="1600" baseline="0" dirty="0" smtClean="0">
                <a:ea typeface="ＭＳ Ｐゴシック" charset="0"/>
                <a:cs typeface="ＭＳ Ｐゴシック" charset="0"/>
              </a:rPr>
              <a:t>Let’s say them together.</a:t>
            </a:r>
          </a:p>
          <a:p>
            <a:pPr marL="0" marR="0" indent="0" algn="l" defTabSz="457200" rtl="0" eaLnBrk="1" fontAlgn="base" latinLnBrk="0" hangingPunct="1">
              <a:lnSpc>
                <a:spcPct val="100000"/>
              </a:lnSpc>
              <a:spcBef>
                <a:spcPct val="0"/>
              </a:spcBef>
              <a:spcAft>
                <a:spcPct val="0"/>
              </a:spcAft>
              <a:buClrTx/>
              <a:buSzTx/>
              <a:buFontTx/>
              <a:buNone/>
              <a:tabLst/>
              <a:defRPr/>
            </a:pPr>
            <a:r>
              <a:rPr lang="en-US" sz="1600" i="1" dirty="0" smtClean="0">
                <a:ea typeface="ＭＳ Ｐゴシック" charset="0"/>
                <a:cs typeface="ＭＳ Ｐゴシック" charset="0"/>
              </a:rPr>
              <a:t>Lesson progress without mastery is not progress at all.</a:t>
            </a:r>
            <a:r>
              <a:rPr lang="en-US" sz="1600" dirty="0" smtClean="0">
                <a:ea typeface="ＭＳ Ｐゴシック" charset="0"/>
                <a:cs typeface="ＭＳ Ｐゴシック" charset="0"/>
              </a:rPr>
              <a:t>  If students don’t master the material, they’ll need to repeat it, which will waste time.</a:t>
            </a:r>
          </a:p>
          <a:p>
            <a:pPr marL="0" marR="0" indent="0" algn="l" defTabSz="457200" rtl="0" eaLnBrk="1" fontAlgn="base" latinLnBrk="0" hangingPunct="1">
              <a:lnSpc>
                <a:spcPct val="100000"/>
              </a:lnSpc>
              <a:spcBef>
                <a:spcPct val="0"/>
              </a:spcBef>
              <a:spcAft>
                <a:spcPct val="0"/>
              </a:spcAft>
              <a:buClrTx/>
              <a:buSzTx/>
              <a:buFontTx/>
              <a:buNone/>
              <a:tabLst/>
              <a:defRPr/>
            </a:pPr>
            <a:endParaRPr lang="en-US" sz="1600" dirty="0" smtClean="0">
              <a:ea typeface="ＭＳ Ｐゴシック" charset="0"/>
              <a:cs typeface="ＭＳ Ｐゴシック" charset="0"/>
            </a:endParaRPr>
          </a:p>
          <a:p>
            <a:pPr marL="0" marR="0" indent="0" algn="l" defTabSz="457200" rtl="0" eaLnBrk="1" fontAlgn="base" latinLnBrk="0" hangingPunct="1">
              <a:lnSpc>
                <a:spcPct val="100000"/>
              </a:lnSpc>
              <a:spcBef>
                <a:spcPct val="0"/>
              </a:spcBef>
              <a:spcAft>
                <a:spcPct val="0"/>
              </a:spcAft>
              <a:buClrTx/>
              <a:buSzTx/>
              <a:buFontTx/>
              <a:buNone/>
              <a:tabLst/>
              <a:defRPr/>
            </a:pPr>
            <a:r>
              <a:rPr lang="en-US" sz="1600" i="1" dirty="0" smtClean="0">
                <a:ea typeface="ＭＳ Ｐゴシック" charset="0"/>
                <a:cs typeface="ＭＳ Ｐゴシック" charset="0"/>
              </a:rPr>
              <a:t>Accuracy (in reading, math facts, etc.) before fluency.</a:t>
            </a:r>
            <a:r>
              <a:rPr lang="en-US" sz="1600" dirty="0" smtClean="0">
                <a:ea typeface="ＭＳ Ｐゴシック" charset="0"/>
                <a:cs typeface="ＭＳ Ｐゴシック" charset="0"/>
              </a:rPr>
              <a:t>  If you try to push students too fast, they will make mistakes – in reading, in math, etc.  Best to make sure they are accurate first and then try to increase their rate.</a:t>
            </a:r>
          </a:p>
          <a:p>
            <a:pPr marL="0" marR="0" indent="0" algn="l" defTabSz="457200" rtl="0" eaLnBrk="1" fontAlgn="base" latinLnBrk="0" hangingPunct="1">
              <a:lnSpc>
                <a:spcPct val="100000"/>
              </a:lnSpc>
              <a:spcBef>
                <a:spcPct val="0"/>
              </a:spcBef>
              <a:spcAft>
                <a:spcPct val="0"/>
              </a:spcAft>
              <a:buClrTx/>
              <a:buSzTx/>
              <a:buFontTx/>
              <a:buNone/>
              <a:tabLst/>
              <a:defRPr/>
            </a:pPr>
            <a:endParaRPr lang="en-US" sz="1600" dirty="0" smtClean="0">
              <a:ea typeface="ＭＳ Ｐゴシック" charset="0"/>
              <a:cs typeface="ＭＳ Ｐゴシック" charset="0"/>
            </a:endParaRPr>
          </a:p>
          <a:p>
            <a:pPr marL="0" marR="0" indent="0" algn="l" defTabSz="457200" rtl="0" eaLnBrk="1" fontAlgn="base" latinLnBrk="0" hangingPunct="1">
              <a:lnSpc>
                <a:spcPct val="100000"/>
              </a:lnSpc>
              <a:spcBef>
                <a:spcPct val="0"/>
              </a:spcBef>
              <a:spcAft>
                <a:spcPct val="0"/>
              </a:spcAft>
              <a:buClrTx/>
              <a:buSzTx/>
              <a:buFontTx/>
              <a:buNone/>
              <a:tabLst/>
              <a:defRPr/>
            </a:pPr>
            <a:r>
              <a:rPr lang="en-US" sz="1600" i="1" dirty="0" smtClean="0">
                <a:ea typeface="ＭＳ Ｐゴシック" charset="0"/>
                <a:cs typeface="ＭＳ Ｐゴシック" charset="0"/>
              </a:rPr>
              <a:t>Student mastery of lessons now provides for accelerated learning later. </a:t>
            </a:r>
            <a:r>
              <a:rPr lang="en-US" sz="1600" dirty="0" smtClean="0">
                <a:ea typeface="ＭＳ Ｐゴシック" charset="0"/>
                <a:cs typeface="ＭＳ Ｐゴシック" charset="0"/>
              </a:rPr>
              <a:t> If students do master</a:t>
            </a:r>
            <a:r>
              <a:rPr lang="en-US" sz="1600" baseline="0" dirty="0" smtClean="0">
                <a:ea typeface="ＭＳ Ｐゴシック" charset="0"/>
                <a:cs typeface="ＭＳ Ｐゴシック" charset="0"/>
              </a:rPr>
              <a:t> each lesson, each step, there will be opportunities for them to skip steps or go through them much quicker.  If they don’t master the lessons, then they will need to be taught step-by-step.</a:t>
            </a:r>
            <a:endParaRPr lang="en-US" sz="1600" dirty="0" smtClean="0">
              <a:ea typeface="ＭＳ Ｐゴシック" charset="0"/>
              <a:cs typeface="ＭＳ Ｐゴシック" charset="0"/>
            </a:endParaRPr>
          </a:p>
          <a:p>
            <a:pPr eaLnBrk="1" hangingPunct="1">
              <a:spcBef>
                <a:spcPct val="0"/>
              </a:spcBef>
            </a:pPr>
            <a:endParaRPr lang="en-US" sz="1600" baseline="0" dirty="0" smtClean="0">
              <a:ea typeface="ＭＳ Ｐゴシック" charset="0"/>
              <a:cs typeface="ＭＳ Ｐゴシック" charset="0"/>
            </a:endParaRPr>
          </a:p>
          <a:p>
            <a:pPr eaLnBrk="1" hangingPunct="1">
              <a:spcBef>
                <a:spcPct val="0"/>
              </a:spcBef>
            </a:pPr>
            <a:r>
              <a:rPr lang="en-US" sz="1600" baseline="0" dirty="0" smtClean="0">
                <a:ea typeface="ＭＳ Ｐゴシック" charset="0"/>
                <a:cs typeface="ＭＳ Ｐゴシック" charset="0"/>
              </a:rPr>
              <a:t>In sum:  effectiveness before efficiency.</a:t>
            </a: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20</a:t>
            </a:fld>
            <a:endParaRPr 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xfrm>
            <a:off x="1143000" y="1143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xfrm>
            <a:off x="685800" y="3657600"/>
            <a:ext cx="5486400" cy="538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rmAutofit fontScale="85000" lnSpcReduction="20000"/>
          </a:bodyPr>
          <a:lstStyle/>
          <a:p>
            <a:pPr eaLnBrk="1" hangingPunct="1">
              <a:spcBef>
                <a:spcPct val="0"/>
              </a:spcBef>
            </a:pPr>
            <a:r>
              <a:rPr lang="en-US" sz="1600" baseline="0" dirty="0" smtClean="0">
                <a:latin typeface="Calibri" charset="0"/>
                <a:ea typeface="ＭＳ Ｐゴシック" charset="0"/>
                <a:cs typeface="ＭＳ Ｐゴシック" charset="0"/>
              </a:rPr>
              <a:t>3 </a:t>
            </a:r>
            <a:r>
              <a:rPr lang="en-US" sz="1600" baseline="0" dirty="0" smtClean="0">
                <a:latin typeface="Calibri" charset="0"/>
                <a:ea typeface="ＭＳ Ｐゴシック" charset="0"/>
                <a:cs typeface="ＭＳ Ｐゴシック" charset="0"/>
              </a:rPr>
              <a:t>things about this pyramid.  The first is that it’s student-focused.</a:t>
            </a:r>
          </a:p>
          <a:p>
            <a:pPr eaLnBrk="1" hangingPunct="1">
              <a:spcBef>
                <a:spcPct val="0"/>
              </a:spcBef>
            </a:pPr>
            <a:endParaRPr lang="en-US" sz="1600" dirty="0">
              <a:latin typeface="Calibri" charset="0"/>
              <a:ea typeface="ＭＳ Ｐゴシック" charset="0"/>
              <a:cs typeface="ＭＳ Ｐゴシック" charset="0"/>
            </a:endParaRPr>
          </a:p>
          <a:p>
            <a:pPr eaLnBrk="1" hangingPunct="1">
              <a:spcBef>
                <a:spcPct val="0"/>
              </a:spcBef>
            </a:pPr>
            <a:r>
              <a:rPr lang="en-US" sz="1600" dirty="0" smtClean="0">
                <a:latin typeface="Calibri" charset="0"/>
                <a:ea typeface="ＭＳ Ｐゴシック" charset="0"/>
                <a:cs typeface="ＭＳ Ｐゴシック" charset="0"/>
              </a:rPr>
              <a:t>This is </a:t>
            </a:r>
            <a:r>
              <a:rPr lang="en-US" sz="1600" dirty="0">
                <a:latin typeface="Calibri" charset="0"/>
                <a:ea typeface="ＭＳ Ｐゴシック" charset="0"/>
                <a:cs typeface="ＭＳ Ｐゴシック" charset="0"/>
              </a:rPr>
              <a:t>the part that should provide some of you who have observer anxiety some relief. </a:t>
            </a:r>
            <a:r>
              <a:rPr lang="en-US" sz="1600" dirty="0" smtClean="0">
                <a:latin typeface="Calibri" charset="0"/>
                <a:ea typeface="ＭＳ Ｐゴシック" charset="0"/>
                <a:cs typeface="ＭＳ Ｐゴシック" charset="0"/>
              </a:rPr>
              <a:t>Each </a:t>
            </a:r>
            <a:r>
              <a:rPr lang="en-US" sz="1600" dirty="0">
                <a:latin typeface="Calibri" charset="0"/>
                <a:ea typeface="ＭＳ Ｐゴシック" charset="0"/>
                <a:cs typeface="ＭＳ Ｐゴシック" charset="0"/>
              </a:rPr>
              <a:t>one of these categories has to do with what students can or cannot do.  Are students placed properly…</a:t>
            </a:r>
          </a:p>
          <a:p>
            <a:pPr eaLnBrk="1" hangingPunct="1">
              <a:spcBef>
                <a:spcPct val="0"/>
              </a:spcBef>
            </a:pPr>
            <a:endParaRPr lang="en-US" sz="1600" dirty="0">
              <a:latin typeface="Calibri" charset="0"/>
              <a:ea typeface="ＭＳ Ｐゴシック" charset="0"/>
              <a:cs typeface="ＭＳ Ｐゴシック" charset="0"/>
            </a:endParaRPr>
          </a:p>
          <a:p>
            <a:pPr eaLnBrk="1" hangingPunct="1">
              <a:spcBef>
                <a:spcPct val="0"/>
              </a:spcBef>
            </a:pPr>
            <a:r>
              <a:rPr lang="en-US" sz="1600" dirty="0">
                <a:latin typeface="Calibri" charset="0"/>
                <a:ea typeface="ＭＳ Ｐゴシック" charset="0"/>
                <a:cs typeface="ＭＳ Ｐゴシック" charset="0"/>
              </a:rPr>
              <a:t>I know it may not be easy to have folks come in and watch you teach.  But </a:t>
            </a:r>
            <a:r>
              <a:rPr lang="en-US" sz="1600" dirty="0" smtClean="0">
                <a:latin typeface="Calibri" charset="0"/>
                <a:ea typeface="ＭＳ Ｐゴシック" charset="0"/>
                <a:cs typeface="ＭＳ Ｐゴシック" charset="0"/>
              </a:rPr>
              <a:t>when </a:t>
            </a:r>
            <a:r>
              <a:rPr lang="en-US" sz="1600" dirty="0">
                <a:latin typeface="Calibri" charset="0"/>
                <a:ea typeface="ＭＳ Ｐゴシック" charset="0"/>
                <a:cs typeface="ＭＳ Ｐゴシック" charset="0"/>
              </a:rPr>
              <a:t>observers look at the </a:t>
            </a:r>
            <a:r>
              <a:rPr lang="en-US" sz="1600" i="1" dirty="0">
                <a:latin typeface="Calibri" charset="0"/>
                <a:ea typeface="ＭＳ Ｐゴシック" charset="0"/>
                <a:cs typeface="ＭＳ Ｐゴシック" charset="0"/>
              </a:rPr>
              <a:t>students first</a:t>
            </a:r>
            <a:r>
              <a:rPr lang="en-US" sz="1600" dirty="0">
                <a:latin typeface="Calibri" charset="0"/>
                <a:ea typeface="ＭＳ Ｐゴシック" charset="0"/>
                <a:cs typeface="ＭＳ Ｐゴシック" charset="0"/>
              </a:rPr>
              <a:t>. </a:t>
            </a:r>
            <a:r>
              <a:rPr lang="en-US" sz="1600" dirty="0" smtClean="0">
                <a:latin typeface="Calibri" charset="0"/>
                <a:ea typeface="ＭＳ Ｐゴシック" charset="0"/>
                <a:cs typeface="ＭＳ Ｐゴシック" charset="0"/>
              </a:rPr>
              <a:t> If </a:t>
            </a:r>
            <a:r>
              <a:rPr lang="en-US" sz="1600" dirty="0">
                <a:latin typeface="Calibri" charset="0"/>
                <a:ea typeface="ＭＳ Ｐゴシック" charset="0"/>
                <a:cs typeface="ＭＳ Ｐゴシック" charset="0"/>
              </a:rPr>
              <a:t>they’re engaged, then nothing needs to be changed.  If they aren’t engaged, look at the teachers to see what’s going on</a:t>
            </a:r>
            <a:r>
              <a:rPr lang="en-US" sz="1600" dirty="0" smtClean="0">
                <a:latin typeface="Calibri" charset="0"/>
                <a:ea typeface="ＭＳ Ｐゴシック" charset="0"/>
                <a:cs typeface="ＭＳ Ｐゴシック" charset="0"/>
              </a:rPr>
              <a:t>.  What </a:t>
            </a:r>
            <a:r>
              <a:rPr lang="en-US" sz="1600" dirty="0">
                <a:latin typeface="Calibri" charset="0"/>
                <a:ea typeface="ＭＳ Ｐゴシック" charset="0"/>
                <a:cs typeface="ＭＳ Ｐゴシック" charset="0"/>
              </a:rPr>
              <a:t>you do DOES MATTER, in a big way!  But only as it relates to what the kids are doing.</a:t>
            </a:r>
          </a:p>
          <a:p>
            <a:pPr eaLnBrk="1" hangingPunct="1">
              <a:spcBef>
                <a:spcPct val="0"/>
              </a:spcBef>
            </a:pPr>
            <a:endParaRPr lang="en-US" sz="1600" dirty="0">
              <a:latin typeface="Calibri" charset="0"/>
              <a:ea typeface="ＭＳ Ｐゴシック" charset="0"/>
              <a:cs typeface="ＭＳ Ｐゴシック" charset="0"/>
            </a:endParaRPr>
          </a:p>
          <a:p>
            <a:pPr eaLnBrk="1" hangingPunct="1">
              <a:spcBef>
                <a:spcPct val="0"/>
              </a:spcBef>
            </a:pPr>
            <a:r>
              <a:rPr lang="en-US" sz="1600" dirty="0">
                <a:latin typeface="Calibri" charset="0"/>
                <a:ea typeface="ＭＳ Ｐゴシック" charset="0"/>
                <a:cs typeface="ＭＳ Ｐゴシック" charset="0"/>
              </a:rPr>
              <a:t>This should give you some relief that we aren’t just looking at form, that you need to meet some sort of arbitrary, artificial model of teaching just because that’s the way we say it should be done.</a:t>
            </a:r>
          </a:p>
          <a:p>
            <a:pPr eaLnBrk="1" hangingPunct="1">
              <a:spcBef>
                <a:spcPct val="0"/>
              </a:spcBef>
            </a:pPr>
            <a:endParaRPr lang="en-US" sz="1600" baseline="0" dirty="0" smtClean="0">
              <a:latin typeface="Calibri" charset="0"/>
              <a:ea typeface="ＭＳ Ｐゴシック" charset="0"/>
              <a:cs typeface="ＭＳ Ｐゴシック"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21</a:t>
            </a:fld>
            <a:endParaRPr lang="en-US"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xfrm>
            <a:off x="1143000" y="635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xfrm>
            <a:off x="685800" y="3606800"/>
            <a:ext cx="5486400" cy="532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Autofit/>
          </a:bodyPr>
          <a:lstStyle/>
          <a:p>
            <a:pPr eaLnBrk="1" hangingPunct="1">
              <a:spcBef>
                <a:spcPct val="0"/>
              </a:spcBef>
            </a:pPr>
            <a:r>
              <a:rPr lang="en-US" sz="1400" baseline="0" dirty="0" smtClean="0">
                <a:latin typeface="Calibri" charset="0"/>
                <a:ea typeface="ＭＳ Ｐゴシック" charset="0"/>
                <a:cs typeface="ＭＳ Ｐゴシック" charset="0"/>
              </a:rPr>
              <a:t>DI is function first, and form only is there if it is demonstrated to meet the function.  For instance, a signal is there for what reason?  To elicit a crisp group response.  If I’m doing a classic signal but it’s not getting a crisp group response, then something needs to change.  On the other hand, if I’m doing a completely weird signal, but it’s getting a crisp group response, then that’s great…nothing needs to change.</a:t>
            </a:r>
          </a:p>
          <a:p>
            <a:pPr eaLnBrk="1" hangingPunct="1">
              <a:spcBef>
                <a:spcPct val="0"/>
              </a:spcBef>
            </a:pPr>
            <a:endParaRPr lang="en-US" sz="1400" baseline="0" dirty="0" smtClean="0">
              <a:latin typeface="Calibri" charset="0"/>
              <a:ea typeface="ＭＳ Ｐゴシック" charset="0"/>
              <a:cs typeface="ＭＳ Ｐゴシック" charset="0"/>
            </a:endParaRPr>
          </a:p>
          <a:p>
            <a:pPr eaLnBrk="1" hangingPunct="1">
              <a:spcBef>
                <a:spcPct val="0"/>
              </a:spcBef>
            </a:pPr>
            <a:r>
              <a:rPr lang="en-US" sz="1400" baseline="0" dirty="0" smtClean="0">
                <a:latin typeface="Calibri" charset="0"/>
                <a:ea typeface="ＭＳ Ｐゴシック" charset="0"/>
                <a:cs typeface="ＭＳ Ｐゴシック" charset="0"/>
              </a:rPr>
              <a:t>Some of you may have heard me talk about a </a:t>
            </a:r>
            <a:r>
              <a:rPr lang="en-US" sz="1400" baseline="0" dirty="0" err="1" smtClean="0">
                <a:latin typeface="Calibri" charset="0"/>
                <a:ea typeface="ＭＳ Ｐゴシック" charset="0"/>
                <a:cs typeface="ＭＳ Ｐゴシック" charset="0"/>
              </a:rPr>
              <a:t>para</a:t>
            </a:r>
            <a:r>
              <a:rPr lang="en-US" sz="1400" baseline="0" dirty="0" smtClean="0">
                <a:latin typeface="Calibri" charset="0"/>
                <a:ea typeface="ＭＳ Ｐゴシック" charset="0"/>
                <a:cs typeface="ＭＳ Ｐゴシック" charset="0"/>
              </a:rPr>
              <a:t> at Fain Elementary in Atlanta doing Sigs K language.  Her signal looked awful, but the effect of her signal was terrific – all the kids came in together correctly every time!  And she used a teacher-student game that involved toy cars that the kids really responded to.  So nothing needed to change.</a:t>
            </a:r>
          </a:p>
          <a:p>
            <a:pPr eaLnBrk="1" hangingPunct="1">
              <a:spcBef>
                <a:spcPct val="0"/>
              </a:spcBef>
            </a:pPr>
            <a:endParaRPr lang="en-US" sz="1400" baseline="0" dirty="0" smtClean="0">
              <a:latin typeface="Calibri" charset="0"/>
              <a:ea typeface="ＭＳ Ｐゴシック" charset="0"/>
              <a:cs typeface="ＭＳ Ｐゴシック" charset="0"/>
            </a:endParaRPr>
          </a:p>
          <a:p>
            <a:pPr eaLnBrk="1" hangingPunct="1">
              <a:spcBef>
                <a:spcPct val="0"/>
              </a:spcBef>
            </a:pPr>
            <a:r>
              <a:rPr lang="en-US" sz="1400" baseline="0" dirty="0" smtClean="0">
                <a:latin typeface="Calibri" charset="0"/>
                <a:ea typeface="ＭＳ Ｐゴシック" charset="0"/>
                <a:cs typeface="ＭＳ Ｐゴシック" charset="0"/>
              </a:rPr>
              <a:t>In contrast, I visited the classroom of a teacher in Gering, NE that everyone said was hot.  Her pacing was great, she was perky, she had a classic, clear signal, she corrected errors immediately and followed the firming procedure to make sure that the kids were at mastery.  But the kids were only 50% first-time correct.  They were not placed correctly, and all of her good form couldn’t fulfill the function of getting these kids to mastery.</a:t>
            </a:r>
          </a:p>
          <a:p>
            <a:pPr eaLnBrk="1" hangingPunct="1">
              <a:spcBef>
                <a:spcPct val="0"/>
              </a:spcBef>
            </a:pPr>
            <a:endParaRPr lang="en-US" sz="1400" baseline="0" dirty="0" smtClean="0">
              <a:latin typeface="Calibri" charset="0"/>
              <a:ea typeface="ＭＳ Ｐゴシック" charset="0"/>
              <a:cs typeface="ＭＳ Ｐゴシック" charset="0"/>
            </a:endParaRPr>
          </a:p>
          <a:p>
            <a:pPr eaLnBrk="1" hangingPunct="1">
              <a:spcBef>
                <a:spcPct val="0"/>
              </a:spcBef>
            </a:pPr>
            <a:r>
              <a:rPr lang="en-US" sz="1400" baseline="0" dirty="0" smtClean="0">
                <a:latin typeface="Calibri" charset="0"/>
                <a:ea typeface="ＭＳ Ｐゴシック" charset="0"/>
                <a:cs typeface="ＭＳ Ｐゴシック" charset="0"/>
              </a:rPr>
              <a:t>So we don’t want you to become robots delivering doses of instruction.  We want you to be teachers (and co-teachers) </a:t>
            </a:r>
            <a:r>
              <a:rPr lang="en-US" sz="1400" i="1" baseline="0" dirty="0" smtClean="0">
                <a:latin typeface="Calibri" charset="0"/>
                <a:ea typeface="ＭＳ Ｐゴシック" charset="0"/>
                <a:cs typeface="ＭＳ Ｐゴシック" charset="0"/>
              </a:rPr>
              <a:t>reacting</a:t>
            </a:r>
            <a:r>
              <a:rPr lang="en-US" sz="1400" baseline="0" dirty="0" smtClean="0">
                <a:latin typeface="Calibri" charset="0"/>
                <a:ea typeface="ＭＳ Ｐゴシック" charset="0"/>
                <a:cs typeface="ＭＳ Ｐゴシック" charset="0"/>
              </a:rPr>
              <a:t> to the students’ performance and providing them with what they need to be successful. </a:t>
            </a: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22</a:t>
            </a:fld>
            <a:endParaRPr lang="en-US"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xfrm>
            <a:off x="1143000" y="1270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xfrm>
            <a:off x="685800" y="3708400"/>
            <a:ext cx="5486400" cy="5334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Autofit/>
          </a:bodyPr>
          <a:lstStyle/>
          <a:p>
            <a:pPr eaLnBrk="1" hangingPunct="1">
              <a:spcBef>
                <a:spcPct val="0"/>
              </a:spcBef>
            </a:pPr>
            <a:r>
              <a:rPr lang="en-US" sz="1600" dirty="0" smtClean="0">
                <a:latin typeface="Calibri" charset="0"/>
                <a:ea typeface="ＭＳ Ｐゴシック" charset="0"/>
                <a:cs typeface="ＭＳ Ｐゴシック" charset="0"/>
              </a:rPr>
              <a:t>Two</a:t>
            </a:r>
            <a:r>
              <a:rPr lang="en-US" sz="1600" baseline="0" dirty="0" smtClean="0">
                <a:latin typeface="Calibri" charset="0"/>
                <a:ea typeface="ＭＳ Ｐゴシック" charset="0"/>
                <a:cs typeface="ＭＳ Ｐゴシック" charset="0"/>
              </a:rPr>
              <a:t> other important things about this pyramid of things to look for during observations.  </a:t>
            </a:r>
          </a:p>
          <a:p>
            <a:pPr eaLnBrk="1" hangingPunct="1">
              <a:spcBef>
                <a:spcPct val="0"/>
              </a:spcBef>
            </a:pPr>
            <a:endParaRPr lang="en-US" sz="1600" baseline="0" dirty="0" smtClean="0">
              <a:latin typeface="Calibri" charset="0"/>
              <a:ea typeface="ＭＳ Ｐゴシック" charset="0"/>
              <a:cs typeface="ＭＳ Ｐゴシック" charset="0"/>
            </a:endParaRPr>
          </a:p>
          <a:p>
            <a:pPr eaLnBrk="1" hangingPunct="1">
              <a:spcBef>
                <a:spcPct val="0"/>
              </a:spcBef>
            </a:pPr>
            <a:r>
              <a:rPr lang="en-US" sz="1600" baseline="0" dirty="0" smtClean="0">
                <a:latin typeface="Calibri" charset="0"/>
                <a:ea typeface="ＭＳ Ｐゴシック" charset="0"/>
                <a:cs typeface="ＭＳ Ｐゴシック" charset="0"/>
              </a:rPr>
              <a:t>1) </a:t>
            </a:r>
            <a:r>
              <a:rPr lang="en-US" sz="1600" dirty="0" smtClean="0">
                <a:latin typeface="Calibri" charset="0"/>
                <a:ea typeface="ＭＳ Ｐゴシック" charset="0"/>
                <a:cs typeface="ＭＳ Ｐゴシック" charset="0"/>
              </a:rPr>
              <a:t>This</a:t>
            </a:r>
            <a:r>
              <a:rPr lang="en-US" sz="1600" baseline="0" dirty="0" smtClean="0">
                <a:latin typeface="Calibri" charset="0"/>
                <a:ea typeface="ＭＳ Ｐゴシック" charset="0"/>
                <a:cs typeface="ＭＳ Ｐゴシック" charset="0"/>
              </a:rPr>
              <a:t> set of categories of things to look for is complete.  It encompasses all the things of importance in a classroom.  </a:t>
            </a:r>
          </a:p>
          <a:p>
            <a:pPr eaLnBrk="1" hangingPunct="1">
              <a:spcBef>
                <a:spcPct val="0"/>
              </a:spcBef>
            </a:pPr>
            <a:endParaRPr lang="en-US" sz="1600" b="1" baseline="0" dirty="0" smtClean="0">
              <a:latin typeface="Calibri" charset="0"/>
              <a:ea typeface="ＭＳ Ｐゴシック" charset="0"/>
              <a:cs typeface="ＭＳ Ｐゴシック" charset="0"/>
            </a:endParaRPr>
          </a:p>
          <a:p>
            <a:pPr eaLnBrk="1" hangingPunct="1">
              <a:spcBef>
                <a:spcPct val="0"/>
              </a:spcBef>
            </a:pPr>
            <a:r>
              <a:rPr lang="en-US" sz="1600" b="1" baseline="0" dirty="0" smtClean="0">
                <a:latin typeface="Calibri" charset="0"/>
                <a:ea typeface="ＭＳ Ｐゴシック" charset="0"/>
                <a:cs typeface="ＭＳ Ｐゴシック" charset="0"/>
              </a:rPr>
              <a:t>Everything</a:t>
            </a:r>
            <a:r>
              <a:rPr lang="en-US" sz="1600" baseline="0" dirty="0" smtClean="0">
                <a:latin typeface="Calibri" charset="0"/>
                <a:ea typeface="ＭＳ Ｐゴシック" charset="0"/>
                <a:cs typeface="ＭＳ Ｐゴシック" charset="0"/>
              </a:rPr>
              <a:t> can be related to engagement, placement, effectiveness and efficiency of instruction.  Thermometer charts?  They promote student engagement.  Think time?  That’s there for efficiency -- to take time to go faster.  </a:t>
            </a:r>
          </a:p>
          <a:p>
            <a:pPr eaLnBrk="1" hangingPunct="1">
              <a:spcBef>
                <a:spcPct val="0"/>
              </a:spcBef>
            </a:pPr>
            <a:endParaRPr lang="en-US" sz="1600" baseline="0" dirty="0" smtClean="0">
              <a:latin typeface="Calibri" charset="0"/>
              <a:ea typeface="ＭＳ Ｐゴシック" charset="0"/>
              <a:cs typeface="ＭＳ Ｐゴシック" charset="0"/>
            </a:endParaRPr>
          </a:p>
          <a:p>
            <a:pPr eaLnBrk="1" hangingPunct="1">
              <a:spcBef>
                <a:spcPct val="0"/>
              </a:spcBef>
            </a:pPr>
            <a:r>
              <a:rPr lang="en-US" sz="1600" u="sng" baseline="0" dirty="0" smtClean="0">
                <a:latin typeface="Calibri" charset="0"/>
                <a:ea typeface="ＭＳ Ｐゴシック" charset="0"/>
                <a:cs typeface="ＭＳ Ｐゴシック" charset="0"/>
              </a:rPr>
              <a:t>This pyramid is DI.  If you want to explain to someone what DI is, you can use this pyramid.</a:t>
            </a:r>
            <a:endParaRPr lang="en-US" sz="1600" baseline="0" dirty="0" smtClean="0">
              <a:latin typeface="Calibri" charset="0"/>
              <a:ea typeface="ＭＳ Ｐゴシック" charset="0"/>
              <a:cs typeface="ＭＳ Ｐゴシック"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23</a:t>
            </a:fld>
            <a:endParaRPr lang="en-US"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xfrm>
            <a:off x="1143000" y="1270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xfrm>
            <a:off x="685800" y="3708400"/>
            <a:ext cx="5486400" cy="5334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Autofit/>
          </a:bodyPr>
          <a:lstStyle/>
          <a:p>
            <a:pPr eaLnBrk="1" hangingPunct="1">
              <a:spcBef>
                <a:spcPct val="0"/>
              </a:spcBef>
            </a:pPr>
            <a:r>
              <a:rPr lang="en-US" baseline="0" dirty="0" smtClean="0">
                <a:latin typeface="Calibri" charset="0"/>
                <a:ea typeface="ＭＳ Ｐゴシック" charset="0"/>
                <a:cs typeface="ＭＳ Ｐゴシック" charset="0"/>
              </a:rPr>
              <a:t>2</a:t>
            </a:r>
            <a:r>
              <a:rPr lang="en-US" baseline="30000" dirty="0" smtClean="0">
                <a:latin typeface="Calibri" charset="0"/>
                <a:ea typeface="ＭＳ Ｐゴシック" charset="0"/>
                <a:cs typeface="ＭＳ Ｐゴシック" charset="0"/>
              </a:rPr>
              <a:t>nd</a:t>
            </a:r>
            <a:r>
              <a:rPr lang="en-US" baseline="0" dirty="0" smtClean="0">
                <a:latin typeface="Calibri" charset="0"/>
                <a:ea typeface="ＭＳ Ｐゴシック" charset="0"/>
                <a:cs typeface="ＭＳ Ｐゴシック" charset="0"/>
              </a:rPr>
              <a:t>, this pyramid not only gives observers a guide of what to look at in what order, it provides teachers the order of what to do to make students successful.  You should…</a:t>
            </a:r>
          </a:p>
          <a:p>
            <a:pPr marL="171450" indent="-171450" eaLnBrk="1" hangingPunct="1">
              <a:spcBef>
                <a:spcPct val="0"/>
              </a:spcBef>
              <a:buFont typeface="Arial"/>
              <a:buChar char="•"/>
            </a:pPr>
            <a:r>
              <a:rPr lang="en-US" baseline="0" dirty="0" smtClean="0">
                <a:latin typeface="Calibri" charset="0"/>
                <a:ea typeface="ＭＳ Ｐゴシック" charset="0"/>
                <a:cs typeface="ＭＳ Ｐゴシック" charset="0"/>
              </a:rPr>
              <a:t>make sure that students are engaged and ready for instruction at the start of the period or else your good teaching won’t have an effect.  Give positive praise, do a quick response set and award points as soon as possible, vary the pacing. Get them and keep them engaged.  Example I observed:  _________________________________________________.</a:t>
            </a:r>
          </a:p>
          <a:p>
            <a:pPr marL="0" indent="0" eaLnBrk="1" hangingPunct="1">
              <a:spcBef>
                <a:spcPct val="0"/>
              </a:spcBef>
              <a:buFont typeface="Arial"/>
              <a:buNone/>
            </a:pPr>
            <a:endParaRPr lang="en-US" baseline="0" dirty="0" smtClean="0">
              <a:latin typeface="Calibri" charset="0"/>
              <a:ea typeface="ＭＳ Ｐゴシック" charset="0"/>
              <a:cs typeface="ＭＳ Ｐゴシック" charset="0"/>
            </a:endParaRPr>
          </a:p>
          <a:p>
            <a:pPr marL="171450" indent="-171450" eaLnBrk="1" hangingPunct="1">
              <a:spcBef>
                <a:spcPct val="0"/>
              </a:spcBef>
              <a:buFont typeface="Arial"/>
              <a:buChar char="•"/>
            </a:pPr>
            <a:r>
              <a:rPr lang="en-US" baseline="0" dirty="0" smtClean="0">
                <a:latin typeface="Calibri" charset="0"/>
                <a:ea typeface="ＭＳ Ｐゴシック" charset="0"/>
                <a:cs typeface="ＭＳ Ｐゴシック" charset="0"/>
              </a:rPr>
              <a:t>be aware of the first-time correct mastery level.  If it’s lower than the 70/90%, then there will be trouble.  Inform your API.  You don’t have to wait until the mastery tests to identify problems.  Mastery tests are supposed to provide a check on the effectiveness of teaching.  If you see there’s a problem before the mastery test, try to correct it.  If you see that the kids already know everything, then they may be ready to be moved up to higher lessons.  The learning takes place during the lessons, so if you see an adjustment that needs to be made, tell your API.</a:t>
            </a:r>
          </a:p>
          <a:p>
            <a:pPr marL="0" indent="0" eaLnBrk="1" hangingPunct="1">
              <a:spcBef>
                <a:spcPct val="0"/>
              </a:spcBef>
              <a:buFont typeface="Arial"/>
              <a:buNone/>
            </a:pPr>
            <a:endParaRPr lang="en-US" baseline="0" dirty="0" smtClean="0">
              <a:latin typeface="Calibri" charset="0"/>
              <a:ea typeface="ＭＳ Ｐゴシック" charset="0"/>
              <a:cs typeface="ＭＳ Ｐゴシック" charset="0"/>
            </a:endParaRPr>
          </a:p>
          <a:p>
            <a:pPr marL="171450" indent="-171450" eaLnBrk="1" hangingPunct="1">
              <a:spcBef>
                <a:spcPct val="0"/>
              </a:spcBef>
              <a:buFont typeface="Arial"/>
              <a:buChar char="•"/>
            </a:pPr>
            <a:r>
              <a:rPr lang="en-US" baseline="0" dirty="0" smtClean="0">
                <a:latin typeface="Calibri" charset="0"/>
                <a:ea typeface="ＭＳ Ｐゴシック" charset="0"/>
                <a:cs typeface="ＭＳ Ｐゴシック" charset="0"/>
              </a:rPr>
              <a:t>In order to ensure effectiveness, correct all errors and teach everything to mastery.  Use delayed tests when kids are lining up for recess or during a transition to ensure that all students master the skills and content, because future learning will be built on them. Example I observed:  _________________________________________________.</a:t>
            </a:r>
          </a:p>
          <a:p>
            <a:pPr marL="0" indent="0" eaLnBrk="1" hangingPunct="1">
              <a:spcBef>
                <a:spcPct val="0"/>
              </a:spcBef>
              <a:buFont typeface="Arial"/>
              <a:buNone/>
            </a:pPr>
            <a:endParaRPr lang="en-US" baseline="0" dirty="0" smtClean="0">
              <a:latin typeface="Calibri" charset="0"/>
              <a:ea typeface="ＭＳ Ｐゴシック" charset="0"/>
              <a:cs typeface="ＭＳ Ｐゴシック" charset="0"/>
            </a:endParaRPr>
          </a:p>
          <a:p>
            <a:pPr marL="171450" indent="-171450" eaLnBrk="1" hangingPunct="1">
              <a:spcBef>
                <a:spcPct val="0"/>
              </a:spcBef>
              <a:buFont typeface="Arial"/>
              <a:buChar char="•"/>
            </a:pPr>
            <a:r>
              <a:rPr lang="en-US" baseline="0" dirty="0" smtClean="0">
                <a:latin typeface="Calibri" charset="0"/>
                <a:ea typeface="ＭＳ Ｐゴシック" charset="0"/>
                <a:cs typeface="ＭＳ Ｐゴシック" charset="0"/>
              </a:rPr>
              <a:t>Lastly, use time wisely.  Don’t rush things to the point that you or the kids are frantic.  It’s important to give them appropriate think time when teaching.  But be efficient in your use of time.  Example I observed:  _________________________________________________.</a:t>
            </a: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24</a:t>
            </a:fld>
            <a:endParaRPr lang="en-US"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xfrm>
            <a:off x="1143000" y="177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xfrm>
            <a:off x="685800" y="3746500"/>
            <a:ext cx="5486400" cy="52451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Autofit/>
          </a:bodyPr>
          <a:lstStyle/>
          <a:p>
            <a:pPr eaLnBrk="1" hangingPunct="1">
              <a:spcBef>
                <a:spcPct val="0"/>
              </a:spcBef>
            </a:pPr>
            <a:r>
              <a:rPr lang="en-US" sz="1600" dirty="0" smtClean="0">
                <a:latin typeface="Calibri" charset="0"/>
                <a:ea typeface="ＭＳ Ｐゴシック" charset="0"/>
                <a:cs typeface="ＭＳ Ｐゴシック" charset="0"/>
              </a:rPr>
              <a:t>A 5</a:t>
            </a:r>
            <a:r>
              <a:rPr lang="en-US" sz="1600" baseline="30000" dirty="0" smtClean="0">
                <a:latin typeface="Calibri" charset="0"/>
                <a:ea typeface="ＭＳ Ｐゴシック" charset="0"/>
                <a:cs typeface="ＭＳ Ｐゴシック" charset="0"/>
              </a:rPr>
              <a:t>th</a:t>
            </a:r>
            <a:r>
              <a:rPr lang="en-US" sz="1600" dirty="0" smtClean="0">
                <a:latin typeface="Calibri" charset="0"/>
                <a:ea typeface="ＭＳ Ｐゴシック" charset="0"/>
                <a:cs typeface="ＭＳ Ｐゴシック" charset="0"/>
              </a:rPr>
              <a:t> category  that I also look for but didn’t put into the pyramid</a:t>
            </a:r>
            <a:r>
              <a:rPr lang="en-US" sz="1600" baseline="0" dirty="0" smtClean="0">
                <a:latin typeface="Calibri" charset="0"/>
                <a:ea typeface="ＭＳ Ｐゴシック" charset="0"/>
                <a:cs typeface="ＭＳ Ｐゴシック" charset="0"/>
              </a:rPr>
              <a:t> is </a:t>
            </a:r>
            <a:r>
              <a:rPr lang="en-US" sz="1600" dirty="0" smtClean="0">
                <a:latin typeface="Calibri" charset="0"/>
                <a:ea typeface="ＭＳ Ｐゴシック" charset="0"/>
                <a:cs typeface="ＭＳ Ｐゴシック" charset="0"/>
              </a:rPr>
              <a:t>kids and teachers being excited</a:t>
            </a:r>
            <a:r>
              <a:rPr lang="en-US" sz="1600" baseline="0" dirty="0" smtClean="0">
                <a:latin typeface="Calibri" charset="0"/>
                <a:ea typeface="ＭＳ Ｐゴシック" charset="0"/>
                <a:cs typeface="ＭＳ Ｐゴシック" charset="0"/>
              </a:rPr>
              <a:t> and </a:t>
            </a:r>
            <a:r>
              <a:rPr lang="en-US" sz="1600" dirty="0" smtClean="0">
                <a:latin typeface="Calibri" charset="0"/>
                <a:ea typeface="ＭＳ Ｐゴシック" charset="0"/>
                <a:cs typeface="ＭＳ Ｐゴシック" charset="0"/>
              </a:rPr>
              <a:t>happy.  Are</a:t>
            </a:r>
            <a:r>
              <a:rPr lang="en-US" sz="1600" baseline="0" dirty="0" smtClean="0">
                <a:latin typeface="Calibri" charset="0"/>
                <a:ea typeface="ＭＳ Ｐゴシック" charset="0"/>
                <a:cs typeface="ＭＳ Ｐゴシック" charset="0"/>
              </a:rPr>
              <a:t> kids and teachers enjoying themselves?</a:t>
            </a:r>
            <a:endParaRPr lang="en-US" sz="1600" dirty="0" smtClean="0">
              <a:latin typeface="Calibri" charset="0"/>
              <a:ea typeface="ＭＳ Ｐゴシック" charset="0"/>
              <a:cs typeface="ＭＳ Ｐゴシック" charset="0"/>
            </a:endParaRPr>
          </a:p>
          <a:p>
            <a:pPr eaLnBrk="1" hangingPunct="1">
              <a:spcBef>
                <a:spcPct val="0"/>
              </a:spcBef>
            </a:pPr>
            <a:endParaRPr lang="en-US" sz="1600" dirty="0" smtClean="0">
              <a:latin typeface="Calibri" charset="0"/>
              <a:ea typeface="ＭＳ Ｐゴシック" charset="0"/>
              <a:cs typeface="ＭＳ Ｐゴシック" charset="0"/>
            </a:endParaRPr>
          </a:p>
          <a:p>
            <a:pPr eaLnBrk="1" hangingPunct="1">
              <a:spcBef>
                <a:spcPct val="0"/>
              </a:spcBef>
            </a:pPr>
            <a:r>
              <a:rPr lang="en-US" sz="1600" dirty="0" smtClean="0">
                <a:latin typeface="Calibri" charset="0"/>
                <a:ea typeface="ＭＳ Ｐゴシック" charset="0"/>
                <a:cs typeface="ＭＳ Ｐゴシック" charset="0"/>
              </a:rPr>
              <a:t>If all the things I’ve </a:t>
            </a:r>
            <a:r>
              <a:rPr lang="en-US" sz="1600" baseline="0" dirty="0" smtClean="0">
                <a:latin typeface="Calibri" charset="0"/>
                <a:ea typeface="ＭＳ Ｐゴシック" charset="0"/>
                <a:cs typeface="ＭＳ Ｐゴシック" charset="0"/>
              </a:rPr>
              <a:t>mentioned are </a:t>
            </a:r>
            <a:r>
              <a:rPr lang="en-US" sz="1600" dirty="0" smtClean="0">
                <a:latin typeface="Calibri" charset="0"/>
                <a:ea typeface="ＭＳ Ｐゴシック" charset="0"/>
                <a:cs typeface="ＭＳ Ｐゴシック" charset="0"/>
              </a:rPr>
              <a:t>in place, students will feel good about themselves.  They will feel good about their abilities, their chances</a:t>
            </a:r>
            <a:r>
              <a:rPr lang="en-US" sz="1600" baseline="0" dirty="0" smtClean="0">
                <a:latin typeface="Calibri" charset="0"/>
                <a:ea typeface="ＭＳ Ｐゴシック" charset="0"/>
                <a:cs typeface="ＭＳ Ｐゴシック" charset="0"/>
              </a:rPr>
              <a:t> of success, their future, their classroom and their school.</a:t>
            </a:r>
            <a:endParaRPr lang="en-US" sz="1600" dirty="0" smtClean="0">
              <a:latin typeface="Calibri" charset="0"/>
              <a:ea typeface="ＭＳ Ｐゴシック" charset="0"/>
              <a:cs typeface="ＭＳ Ｐゴシック" charset="0"/>
            </a:endParaRPr>
          </a:p>
          <a:p>
            <a:pPr eaLnBrk="1" hangingPunct="1">
              <a:spcBef>
                <a:spcPct val="0"/>
              </a:spcBef>
            </a:pPr>
            <a:endParaRPr lang="en-US" sz="1600" dirty="0" smtClean="0">
              <a:latin typeface="Calibri" charset="0"/>
              <a:ea typeface="ＭＳ Ｐゴシック" charset="0"/>
              <a:cs typeface="ＭＳ Ｐゴシック" charset="0"/>
            </a:endParaRPr>
          </a:p>
          <a:p>
            <a:pPr eaLnBrk="1" hangingPunct="1">
              <a:spcBef>
                <a:spcPct val="0"/>
              </a:spcBef>
            </a:pPr>
            <a:r>
              <a:rPr lang="en-US" sz="1600" dirty="0" smtClean="0">
                <a:latin typeface="Calibri" charset="0"/>
                <a:ea typeface="ＭＳ Ｐゴシック" charset="0"/>
                <a:cs typeface="ＭＳ Ｐゴシック" charset="0"/>
              </a:rPr>
              <a:t>And you will feel </a:t>
            </a:r>
            <a:r>
              <a:rPr lang="en-US" sz="1600" baseline="0" dirty="0" smtClean="0">
                <a:latin typeface="Calibri" charset="0"/>
                <a:ea typeface="ＭＳ Ｐゴシック" charset="0"/>
                <a:cs typeface="ＭＳ Ｐゴシック" charset="0"/>
              </a:rPr>
              <a:t>good – or should feel good -- about yourselves, too.  Hey, I know this is tough work – presenting, correcting, paying attention to all the kids, motivating them, checking their work – for hours!</a:t>
            </a:r>
          </a:p>
          <a:p>
            <a:pPr eaLnBrk="1" hangingPunct="1">
              <a:spcBef>
                <a:spcPct val="0"/>
              </a:spcBef>
            </a:pPr>
            <a:endParaRPr lang="en-US" sz="1600" baseline="0" dirty="0" smtClean="0">
              <a:latin typeface="Calibri" charset="0"/>
              <a:ea typeface="ＭＳ Ｐゴシック" charset="0"/>
              <a:cs typeface="ＭＳ Ｐゴシック" charset="0"/>
            </a:endParaRPr>
          </a:p>
          <a:p>
            <a:pPr eaLnBrk="1" hangingPunct="1">
              <a:spcBef>
                <a:spcPct val="0"/>
              </a:spcBef>
            </a:pPr>
            <a:r>
              <a:rPr lang="en-US" sz="1600" baseline="0" dirty="0" smtClean="0">
                <a:latin typeface="Calibri" charset="0"/>
                <a:ea typeface="ＭＳ Ｐゴシック" charset="0"/>
                <a:cs typeface="ＭＳ Ｐゴシック" charset="0"/>
              </a:rPr>
              <a:t>But if you are successful, you will be doing something that no other person in society – no parent, no social worker, no government employee, no policeman, fireman, lawyer or doctor or anyone else can do – to give these kids the skills they need to be successful in life and the confidence that they can learn whatever they need to learn to reach their goals in life.</a:t>
            </a: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25</a:t>
            </a:fld>
            <a:endParaRPr lang="en-US"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rmAutofit/>
          </a:bodyPr>
          <a:lstStyle/>
          <a:p>
            <a:pPr eaLnBrk="1" hangingPunct="1">
              <a:spcBef>
                <a:spcPct val="0"/>
              </a:spcBef>
            </a:pPr>
            <a:r>
              <a:rPr lang="en-US" sz="1600" baseline="0" dirty="0" smtClean="0">
                <a:latin typeface="Calibri" charset="0"/>
                <a:ea typeface="ＭＳ Ｐゴシック" charset="0"/>
                <a:cs typeface="ＭＳ Ｐゴシック" charset="0"/>
              </a:rPr>
              <a:t>And it’s my pleasure to be able to stand in front of you today and tell you that – from what I’ve been able to observe – many of you are </a:t>
            </a:r>
            <a:r>
              <a:rPr lang="en-US" sz="1600" b="1" baseline="0" dirty="0" smtClean="0">
                <a:latin typeface="Calibri" charset="0"/>
                <a:ea typeface="ＭＳ Ｐゴシック" charset="0"/>
                <a:cs typeface="ＭＳ Ｐゴシック" charset="0"/>
              </a:rPr>
              <a:t>well on your way</a:t>
            </a:r>
            <a:r>
              <a:rPr lang="en-US" sz="1600" baseline="0" dirty="0" smtClean="0">
                <a:latin typeface="Calibri" charset="0"/>
                <a:ea typeface="ＭＳ Ｐゴシック" charset="0"/>
                <a:cs typeface="ＭＳ Ｐゴシック" charset="0"/>
              </a:rPr>
              <a:t> to be able to do these great things for your kids.</a:t>
            </a:r>
          </a:p>
          <a:p>
            <a:pPr eaLnBrk="1" hangingPunct="1">
              <a:spcBef>
                <a:spcPct val="0"/>
              </a:spcBef>
            </a:pPr>
            <a:endParaRPr lang="en-US" sz="1600" baseline="0" dirty="0" smtClean="0">
              <a:latin typeface="Calibri" charset="0"/>
              <a:ea typeface="ＭＳ Ｐゴシック" charset="0"/>
              <a:cs typeface="ＭＳ Ｐゴシック" charset="0"/>
            </a:endParaRPr>
          </a:p>
          <a:p>
            <a:pPr eaLnBrk="1" hangingPunct="1">
              <a:spcBef>
                <a:spcPct val="0"/>
              </a:spcBef>
            </a:pPr>
            <a:r>
              <a:rPr lang="en-US" sz="1600" baseline="0" dirty="0" smtClean="0">
                <a:latin typeface="Calibri" charset="0"/>
                <a:ea typeface="ＭＳ Ｐゴシック" charset="0"/>
                <a:cs typeface="ＭＳ Ｐゴシック" charset="0"/>
              </a:rPr>
              <a:t>Keep up the good work!  And f</a:t>
            </a:r>
            <a:r>
              <a:rPr lang="en-US" sz="1600" dirty="0" smtClean="0">
                <a:latin typeface="Calibri" charset="0"/>
                <a:ea typeface="ＭＳ Ｐゴシック" charset="0"/>
                <a:cs typeface="ＭＳ Ｐゴシック" charset="0"/>
              </a:rPr>
              <a:t>eel free to drop me a line.</a:t>
            </a:r>
          </a:p>
          <a:p>
            <a:pPr eaLnBrk="1" hangingPunct="1">
              <a:spcBef>
                <a:spcPct val="0"/>
              </a:spcBef>
            </a:pPr>
            <a:endParaRPr lang="en-US" sz="1600" dirty="0" smtClean="0">
              <a:latin typeface="Calibri" charset="0"/>
              <a:ea typeface="ＭＳ Ｐゴシック" charset="0"/>
              <a:cs typeface="ＭＳ Ｐゴシック" charset="0"/>
            </a:endParaRPr>
          </a:p>
          <a:p>
            <a:pPr eaLnBrk="1" hangingPunct="1">
              <a:spcBef>
                <a:spcPct val="0"/>
              </a:spcBef>
            </a:pPr>
            <a:r>
              <a:rPr lang="en-US" sz="1600" baseline="0" dirty="0" smtClean="0">
                <a:latin typeface="Calibri" charset="0"/>
                <a:ea typeface="ＭＳ Ｐゴシック" charset="0"/>
                <a:cs typeface="ＭＳ Ｐゴシック" charset="0"/>
              </a:rPr>
              <a:t>Thank you all very much for listening. </a:t>
            </a:r>
            <a:endParaRPr lang="en-US" sz="1600" dirty="0">
              <a:latin typeface="Calibri" charset="0"/>
              <a:ea typeface="ＭＳ Ｐゴシック" charset="0"/>
              <a:cs typeface="ＭＳ Ｐゴシック"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26</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rmAutofit/>
          </a:bodyPr>
          <a:lstStyle/>
          <a:p>
            <a:pPr eaLnBrk="1" hangingPunct="1">
              <a:spcBef>
                <a:spcPct val="0"/>
              </a:spcBef>
            </a:pPr>
            <a:r>
              <a:rPr lang="en-US" sz="1600" dirty="0" smtClean="0">
                <a:ea typeface="ＭＳ Ｐゴシック" charset="0"/>
                <a:cs typeface="ＭＳ Ｐゴシック" charset="0"/>
              </a:rPr>
              <a:t>Before revealing the list of four things I observe,</a:t>
            </a:r>
            <a:r>
              <a:rPr lang="en-US" sz="1600" baseline="0" dirty="0" smtClean="0">
                <a:ea typeface="ＭＳ Ｐゴシック" charset="0"/>
                <a:cs typeface="ＭＳ Ｐゴシック" charset="0"/>
              </a:rPr>
              <a:t> let me stress that there is a specific order of observing DI because some things need to be in place for other things to occur.  </a:t>
            </a:r>
          </a:p>
          <a:p>
            <a:pPr eaLnBrk="1" hangingPunct="1">
              <a:spcBef>
                <a:spcPct val="0"/>
              </a:spcBef>
            </a:pPr>
            <a:endParaRPr lang="en-US" sz="1600" baseline="0" dirty="0" smtClean="0">
              <a:ea typeface="ＭＳ Ｐゴシック" charset="0"/>
              <a:cs typeface="ＭＳ Ｐゴシック" charset="0"/>
            </a:endParaRPr>
          </a:p>
          <a:p>
            <a:pPr eaLnBrk="1" hangingPunct="1">
              <a:spcBef>
                <a:spcPct val="0"/>
              </a:spcBef>
            </a:pPr>
            <a:r>
              <a:rPr lang="en-US" sz="1600" dirty="0" smtClean="0">
                <a:ea typeface="ＭＳ Ｐゴシック" charset="0"/>
                <a:cs typeface="ＭＳ Ｐゴシック" charset="0"/>
              </a:rPr>
              <a:t>Just like with teaching there are certain things that must be in place for</a:t>
            </a:r>
            <a:r>
              <a:rPr lang="en-US" sz="1600" baseline="0" dirty="0" smtClean="0">
                <a:ea typeface="ＭＳ Ｐゴシック" charset="0"/>
                <a:cs typeface="ＭＳ Ｐゴシック" charset="0"/>
              </a:rPr>
              <a:t> other things to occur for classrooms to be successful. For example, </a:t>
            </a:r>
            <a:r>
              <a:rPr lang="en-US" sz="1600" dirty="0" smtClean="0">
                <a:ea typeface="ＭＳ Ｐゴシック" charset="0"/>
                <a:cs typeface="ＭＳ Ｐゴシック" charset="0"/>
              </a:rPr>
              <a:t>students need to be able to see the presentation book before they can respond appropriately.</a:t>
            </a:r>
          </a:p>
          <a:p>
            <a:pPr eaLnBrk="1" hangingPunct="1">
              <a:spcBef>
                <a:spcPct val="0"/>
              </a:spcBef>
            </a:pPr>
            <a:r>
              <a:rPr lang="en-US" sz="1600" baseline="0" dirty="0" smtClean="0">
                <a:ea typeface="ＭＳ Ｐゴシック" charset="0"/>
                <a:cs typeface="ＭＳ Ｐゴシック" charset="0"/>
              </a:rPr>
              <a:t>Similarly, there is a an order to what coaches should observe because if some DI components are not in place, it won’t matter how well other components are in place.   You may have heard the saying, “Building castles on sand” to signify focusing on something that is secondary when something more fundamental is out of place.</a:t>
            </a:r>
          </a:p>
          <a:p>
            <a:pPr eaLnBrk="1" hangingPunct="1">
              <a:spcBef>
                <a:spcPct val="0"/>
              </a:spcBef>
            </a:pPr>
            <a:endParaRPr lang="en-US" sz="1600" baseline="0" dirty="0" smtClean="0">
              <a:ea typeface="ＭＳ Ｐゴシック" charset="0"/>
              <a:cs typeface="ＭＳ Ｐゴシック" charset="0"/>
            </a:endParaRPr>
          </a:p>
          <a:p>
            <a:pPr eaLnBrk="1" hangingPunct="1">
              <a:spcBef>
                <a:spcPct val="0"/>
              </a:spcBef>
            </a:pPr>
            <a:r>
              <a:rPr lang="en-US" sz="1600" baseline="0" dirty="0" smtClean="0">
                <a:ea typeface="ＭＳ Ｐゴシック" charset="0"/>
                <a:cs typeface="ＭＳ Ｐゴシック" charset="0"/>
              </a:rPr>
              <a:t>This will be clearer as we go along.</a:t>
            </a:r>
            <a:endParaRPr lang="en-US" sz="1600" dirty="0">
              <a:ea typeface="ＭＳ Ｐゴシック" charset="0"/>
              <a:cs typeface="ＭＳ Ｐゴシック"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3</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rmAutofit/>
          </a:bodyPr>
          <a:lstStyle/>
          <a:p>
            <a:pPr eaLnBrk="1" hangingPunct="1">
              <a:spcBef>
                <a:spcPct val="0"/>
              </a:spcBef>
            </a:pPr>
            <a:r>
              <a:rPr lang="en-US" sz="1600" dirty="0" smtClean="0">
                <a:latin typeface="Calibri" charset="0"/>
                <a:ea typeface="ＭＳ Ｐゴシック" charset="0"/>
                <a:cs typeface="ＭＳ Ｐゴシック" charset="0"/>
              </a:rPr>
              <a:t>So you can visualize the hierarchy of observations as a pyramid.  The most fundamental component that is a prerequisite for the other components</a:t>
            </a:r>
            <a:r>
              <a:rPr lang="en-US" sz="1600" baseline="0" dirty="0" smtClean="0">
                <a:latin typeface="Calibri" charset="0"/>
                <a:ea typeface="ＭＳ Ｐゴシック" charset="0"/>
                <a:cs typeface="ＭＳ Ｐゴシック" charset="0"/>
              </a:rPr>
              <a:t> lies at the bottom.  The next most fundamental component lies on top of that, next up from the bottom.  And so on until the peak is reached.  </a:t>
            </a:r>
          </a:p>
          <a:p>
            <a:pPr eaLnBrk="1" hangingPunct="1">
              <a:spcBef>
                <a:spcPct val="0"/>
              </a:spcBef>
            </a:pPr>
            <a:endParaRPr lang="en-US" sz="1600" dirty="0">
              <a:latin typeface="Calibri" charset="0"/>
              <a:ea typeface="ＭＳ Ｐゴシック" charset="0"/>
              <a:cs typeface="ＭＳ Ｐゴシック" charset="0"/>
            </a:endParaRPr>
          </a:p>
          <a:p>
            <a:pPr eaLnBrk="1" hangingPunct="1">
              <a:spcBef>
                <a:spcPct val="0"/>
              </a:spcBef>
            </a:pPr>
            <a:r>
              <a:rPr lang="en-US" sz="1600" baseline="0" dirty="0" smtClean="0">
                <a:latin typeface="Calibri" charset="0"/>
                <a:ea typeface="ＭＳ Ｐゴシック" charset="0"/>
                <a:cs typeface="ＭＳ Ｐゴシック" charset="0"/>
              </a:rPr>
              <a:t>We love pyramids, like the food pyramid, which, I guess, they’ve now gone away from.  So maybe that’s a bad example.</a:t>
            </a:r>
          </a:p>
          <a:p>
            <a:pPr eaLnBrk="1" hangingPunct="1">
              <a:spcBef>
                <a:spcPct val="0"/>
              </a:spcBef>
            </a:pPr>
            <a:endParaRPr lang="en-US" sz="1600" baseline="0" dirty="0" smtClean="0">
              <a:latin typeface="Calibri" charset="0"/>
              <a:ea typeface="ＭＳ Ｐゴシック" charset="0"/>
              <a:cs typeface="ＭＳ Ｐゴシック" charset="0"/>
            </a:endParaRPr>
          </a:p>
          <a:p>
            <a:pPr eaLnBrk="1" hangingPunct="1">
              <a:spcBef>
                <a:spcPct val="0"/>
              </a:spcBef>
            </a:pPr>
            <a:r>
              <a:rPr lang="en-US" sz="1600" dirty="0" smtClean="0">
                <a:latin typeface="Calibri" charset="0"/>
                <a:ea typeface="ＭＳ Ｐゴシック" charset="0"/>
                <a:cs typeface="ＭＳ Ｐゴシック" charset="0"/>
              </a:rPr>
              <a:t>In any case, the m</a:t>
            </a:r>
            <a:r>
              <a:rPr lang="en-US" sz="1600" baseline="0" dirty="0" smtClean="0">
                <a:latin typeface="Calibri" charset="0"/>
                <a:ea typeface="ＭＳ Ｐゴシック" charset="0"/>
                <a:cs typeface="ＭＳ Ｐゴシック" charset="0"/>
              </a:rPr>
              <a:t>ost important point is that the foundational components must be in place for higher components to occur.</a:t>
            </a:r>
          </a:p>
          <a:p>
            <a:pPr eaLnBrk="1" hangingPunct="1">
              <a:spcBef>
                <a:spcPct val="0"/>
              </a:spcBef>
            </a:pPr>
            <a:endParaRPr lang="en-US" sz="1600" baseline="0" dirty="0" smtClean="0">
              <a:latin typeface="Calibri" charset="0"/>
              <a:ea typeface="ＭＳ Ｐゴシック" charset="0"/>
              <a:cs typeface="ＭＳ Ｐゴシック" charset="0"/>
            </a:endParaRPr>
          </a:p>
          <a:p>
            <a:pPr eaLnBrk="1" hangingPunct="1">
              <a:spcBef>
                <a:spcPct val="0"/>
              </a:spcBef>
            </a:pPr>
            <a:r>
              <a:rPr lang="en-US" sz="1600" baseline="0" dirty="0" smtClean="0">
                <a:latin typeface="Calibri" charset="0"/>
                <a:ea typeface="ＭＳ Ｐゴシック" charset="0"/>
                <a:cs typeface="ＭＳ Ｐゴシック" charset="0"/>
              </a:rPr>
              <a:t>Drum roll for the first component…the first thing that must be in place for successful instruction to occur!</a:t>
            </a:r>
            <a:endParaRPr lang="en-US" sz="1600" dirty="0">
              <a:latin typeface="Calibri" charset="0"/>
              <a:ea typeface="ＭＳ Ｐゴシック" charset="0"/>
              <a:cs typeface="ＭＳ Ｐゴシック"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4</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xfrm>
            <a:off x="1143000" y="211666"/>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xfrm>
            <a:off x="778933" y="3826934"/>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Autofit/>
          </a:bodyPr>
          <a:lstStyle/>
          <a:p>
            <a:pPr eaLnBrk="1" hangingPunct="1">
              <a:spcBef>
                <a:spcPct val="0"/>
              </a:spcBef>
            </a:pPr>
            <a:r>
              <a:rPr lang="en-US" sz="1400" dirty="0" smtClean="0">
                <a:ea typeface="ＭＳ Ｐゴシック" charset="0"/>
                <a:cs typeface="ＭＳ Ｐゴシック" charset="0"/>
              </a:rPr>
              <a:t>Here’s the first, most fundamental question:  </a:t>
            </a:r>
          </a:p>
          <a:p>
            <a:pPr eaLnBrk="1" hangingPunct="1">
              <a:spcBef>
                <a:spcPct val="0"/>
              </a:spcBef>
            </a:pPr>
            <a:r>
              <a:rPr lang="en-US" sz="1400" kern="1200" dirty="0" smtClean="0">
                <a:solidFill>
                  <a:schemeClr val="tx1"/>
                </a:solidFill>
                <a:effectLst/>
              </a:rPr>
              <a:t>Are all students engaged in the targeted instructional activity?</a:t>
            </a:r>
            <a:r>
              <a:rPr lang="en-US" sz="1400" dirty="0" smtClean="0">
                <a:effectLst/>
              </a:rPr>
              <a:t>  In other words, are all students on task -- paying attention to the teacher, finger</a:t>
            </a:r>
            <a:r>
              <a:rPr lang="en-US" sz="1400" baseline="0" dirty="0" smtClean="0">
                <a:effectLst/>
              </a:rPr>
              <a:t> in the right spot in the textbook, looking at the board display, working the problems in the workbook – whatever is called for at that moment during instruction.  </a:t>
            </a:r>
          </a:p>
          <a:p>
            <a:pPr eaLnBrk="1" hangingPunct="1">
              <a:spcBef>
                <a:spcPct val="0"/>
              </a:spcBef>
            </a:pPr>
            <a:endParaRPr lang="en-US" sz="1400" baseline="0" dirty="0" smtClean="0">
              <a:effectLst/>
            </a:endParaRPr>
          </a:p>
          <a:p>
            <a:pPr eaLnBrk="1" hangingPunct="1">
              <a:spcBef>
                <a:spcPct val="0"/>
              </a:spcBef>
            </a:pPr>
            <a:r>
              <a:rPr lang="en-US" sz="1400" baseline="0" dirty="0" smtClean="0">
                <a:effectLst/>
              </a:rPr>
              <a:t>When should they be engaged?</a:t>
            </a:r>
          </a:p>
          <a:p>
            <a:pPr eaLnBrk="1" hangingPunct="1">
              <a:spcBef>
                <a:spcPct val="0"/>
              </a:spcBef>
            </a:pPr>
            <a:r>
              <a:rPr lang="en-US" sz="1400" baseline="0" dirty="0" smtClean="0">
                <a:effectLst/>
              </a:rPr>
              <a:t>It applies to all kids at all times except during recess or some other free period because students should always be given an activity to do.  </a:t>
            </a:r>
          </a:p>
          <a:p>
            <a:pPr eaLnBrk="1" hangingPunct="1">
              <a:spcBef>
                <a:spcPct val="0"/>
              </a:spcBef>
            </a:pPr>
            <a:endParaRPr lang="en-US" sz="1400" baseline="0" dirty="0" smtClean="0">
              <a:effectLst/>
              <a:ea typeface="ＭＳ Ｐゴシック" charset="0"/>
              <a:cs typeface="ＭＳ Ｐゴシック" charset="0"/>
            </a:endParaRPr>
          </a:p>
          <a:p>
            <a:pPr eaLnBrk="1" hangingPunct="1">
              <a:spcBef>
                <a:spcPct val="0"/>
              </a:spcBef>
            </a:pPr>
            <a:r>
              <a:rPr lang="en-US" sz="1400" baseline="0" dirty="0" smtClean="0">
                <a:effectLst/>
                <a:ea typeface="ＭＳ Ｐゴシック" charset="0"/>
                <a:cs typeface="ＭＳ Ｐゴシック" charset="0"/>
              </a:rPr>
              <a:t>Why is this the most fundamental?  Because without this, effective teaching won’t occur.  If kids aren’t looking at the right spot in the textbook, how can they be expected to read the story?  If they’re not watching the board display, how can they respond on signal?</a:t>
            </a:r>
          </a:p>
          <a:p>
            <a:pPr eaLnBrk="1" hangingPunct="1">
              <a:spcBef>
                <a:spcPct val="0"/>
              </a:spcBef>
            </a:pPr>
            <a:endParaRPr lang="en-US" sz="1400" baseline="0" dirty="0" smtClean="0">
              <a:effectLst/>
              <a:ea typeface="ＭＳ Ｐゴシック" charset="0"/>
              <a:cs typeface="ＭＳ Ｐゴシック" charset="0"/>
            </a:endParaRPr>
          </a:p>
          <a:p>
            <a:pPr eaLnBrk="1" hangingPunct="1">
              <a:spcBef>
                <a:spcPct val="0"/>
              </a:spcBef>
            </a:pPr>
            <a:r>
              <a:rPr lang="en-US" sz="1400" baseline="0" dirty="0" smtClean="0">
                <a:effectLst/>
                <a:ea typeface="ＭＳ Ｐゴシック" charset="0"/>
                <a:cs typeface="ＭＳ Ｐゴシック" charset="0"/>
              </a:rPr>
              <a:t>It doesn’t matter how well the program is designed, how appropriately the kids are placed, how much time you have in the schedule or how talented YOU are if the kids are not engaged fully and appropriately.</a:t>
            </a:r>
          </a:p>
          <a:p>
            <a:pPr eaLnBrk="1" hangingPunct="1">
              <a:spcBef>
                <a:spcPct val="0"/>
              </a:spcBef>
            </a:pPr>
            <a:endParaRPr lang="en-US" sz="1400" baseline="0" dirty="0" smtClean="0">
              <a:effectLst/>
              <a:ea typeface="ＭＳ Ｐゴシック" charset="0"/>
              <a:cs typeface="ＭＳ Ｐゴシック" charset="0"/>
            </a:endParaRPr>
          </a:p>
          <a:p>
            <a:pPr eaLnBrk="1" hangingPunct="1">
              <a:spcBef>
                <a:spcPct val="0"/>
              </a:spcBef>
            </a:pPr>
            <a:r>
              <a:rPr lang="en-US" sz="1400" baseline="0" dirty="0" smtClean="0">
                <a:effectLst/>
                <a:ea typeface="ＭＳ Ｐゴシック" charset="0"/>
                <a:cs typeface="ＭＳ Ｐゴシック" charset="0"/>
              </a:rPr>
              <a:t>Note that the requirement of engagement doesn’t depend on DI.  It should be applied to any learning situation.  If a child is not engaged in the activity or content, how is the child supposed to learn?</a:t>
            </a:r>
            <a:endParaRPr lang="en-US" sz="1400" dirty="0">
              <a:ea typeface="ＭＳ Ｐゴシック" charset="0"/>
              <a:cs typeface="ＭＳ Ｐゴシック"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5</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rmAutofit/>
          </a:bodyPr>
          <a:lstStyle/>
          <a:p>
            <a:pPr eaLnBrk="1" hangingPunct="1">
              <a:spcBef>
                <a:spcPct val="0"/>
              </a:spcBef>
            </a:pPr>
            <a:r>
              <a:rPr lang="en-US" sz="1600" baseline="0" dirty="0" smtClean="0">
                <a:effectLst/>
                <a:latin typeface="Calibri" charset="0"/>
                <a:ea typeface="ＭＳ Ｐゴシック" charset="0"/>
                <a:cs typeface="ＭＳ Ｐゴシック" charset="0"/>
              </a:rPr>
              <a:t>Now, there are many reasons WHY a student might NOT be engaged:</a:t>
            </a:r>
          </a:p>
          <a:p>
            <a:pPr eaLnBrk="1" hangingPunct="1">
              <a:spcBef>
                <a:spcPct val="0"/>
              </a:spcBef>
            </a:pPr>
            <a:r>
              <a:rPr lang="en-US" sz="1600" baseline="0" dirty="0" smtClean="0">
                <a:effectLst/>
                <a:latin typeface="Calibri" charset="0"/>
                <a:ea typeface="ＭＳ Ｐゴシック" charset="0"/>
                <a:cs typeface="ＭＳ Ｐゴシック" charset="0"/>
              </a:rPr>
              <a:t>The material is too easy for the student;</a:t>
            </a:r>
          </a:p>
          <a:p>
            <a:pPr eaLnBrk="1" hangingPunct="1">
              <a:spcBef>
                <a:spcPct val="0"/>
              </a:spcBef>
            </a:pPr>
            <a:r>
              <a:rPr lang="en-US" sz="1600" baseline="0" dirty="0" smtClean="0">
                <a:effectLst/>
                <a:latin typeface="Calibri" charset="0"/>
                <a:ea typeface="ＭＳ Ｐゴシック" charset="0"/>
                <a:cs typeface="ＭＳ Ｐゴシック" charset="0"/>
              </a:rPr>
              <a:t>The material is too difficult for the student;</a:t>
            </a:r>
          </a:p>
          <a:p>
            <a:pPr eaLnBrk="1" hangingPunct="1">
              <a:spcBef>
                <a:spcPct val="0"/>
              </a:spcBef>
            </a:pPr>
            <a:r>
              <a:rPr lang="en-US" sz="1600" baseline="0" dirty="0" smtClean="0">
                <a:effectLst/>
                <a:latin typeface="Calibri" charset="0"/>
                <a:ea typeface="ＭＳ Ｐゴシック" charset="0"/>
                <a:cs typeface="ＭＳ Ｐゴシック" charset="0"/>
              </a:rPr>
              <a:t>The student can’t find his place in the storybook;</a:t>
            </a:r>
          </a:p>
          <a:p>
            <a:pPr eaLnBrk="1" hangingPunct="1">
              <a:spcBef>
                <a:spcPct val="0"/>
              </a:spcBef>
            </a:pPr>
            <a:r>
              <a:rPr lang="en-US" sz="1600" baseline="0" dirty="0" smtClean="0">
                <a:effectLst/>
                <a:latin typeface="Calibri" charset="0"/>
                <a:ea typeface="ＭＳ Ｐゴシック" charset="0"/>
                <a:cs typeface="ＭＳ Ｐゴシック" charset="0"/>
              </a:rPr>
              <a:t>The student</a:t>
            </a:r>
            <a:r>
              <a:rPr lang="en-US" sz="1600" b="1" baseline="0" dirty="0" smtClean="0">
                <a:effectLst/>
                <a:latin typeface="Calibri" charset="0"/>
                <a:ea typeface="ＭＳ Ｐゴシック" charset="0"/>
                <a:cs typeface="ＭＳ Ｐゴシック" charset="0"/>
              </a:rPr>
              <a:t> doesn’t have</a:t>
            </a:r>
            <a:r>
              <a:rPr lang="en-US" sz="1600" baseline="0" dirty="0" smtClean="0">
                <a:effectLst/>
                <a:latin typeface="Calibri" charset="0"/>
                <a:ea typeface="ＭＳ Ｐゴシック" charset="0"/>
                <a:cs typeface="ＭＳ Ｐゴシック" charset="0"/>
              </a:rPr>
              <a:t> a story book;</a:t>
            </a:r>
          </a:p>
          <a:p>
            <a:pPr eaLnBrk="1" hangingPunct="1">
              <a:spcBef>
                <a:spcPct val="0"/>
              </a:spcBef>
            </a:pPr>
            <a:r>
              <a:rPr lang="en-US" sz="1600" baseline="0" dirty="0" smtClean="0">
                <a:effectLst/>
                <a:latin typeface="Calibri" charset="0"/>
                <a:ea typeface="ＭＳ Ｐゴシック" charset="0"/>
                <a:cs typeface="ＭＳ Ｐゴシック" charset="0"/>
              </a:rPr>
              <a:t>The student can’t see because someone’s in his way;</a:t>
            </a:r>
          </a:p>
          <a:p>
            <a:pPr eaLnBrk="1" hangingPunct="1">
              <a:spcBef>
                <a:spcPct val="0"/>
              </a:spcBef>
            </a:pPr>
            <a:r>
              <a:rPr lang="en-US" sz="1600" baseline="0" dirty="0" smtClean="0">
                <a:effectLst/>
                <a:latin typeface="Calibri" charset="0"/>
                <a:ea typeface="ＭＳ Ｐゴシック" charset="0"/>
                <a:cs typeface="ＭＳ Ｐゴシック" charset="0"/>
              </a:rPr>
              <a:t>The student is distracted by his shoelaces, etc.</a:t>
            </a:r>
          </a:p>
          <a:p>
            <a:pPr eaLnBrk="1" hangingPunct="1">
              <a:spcBef>
                <a:spcPct val="0"/>
              </a:spcBef>
            </a:pPr>
            <a:endParaRPr lang="en-US" sz="1600" baseline="0" dirty="0" smtClean="0">
              <a:effectLst/>
              <a:latin typeface="Calibri" charset="0"/>
              <a:ea typeface="ＭＳ Ｐゴシック" charset="0"/>
              <a:cs typeface="ＭＳ Ｐゴシック" charset="0"/>
            </a:endParaRPr>
          </a:p>
          <a:p>
            <a:pPr eaLnBrk="1" hangingPunct="1">
              <a:spcBef>
                <a:spcPct val="0"/>
              </a:spcBef>
            </a:pPr>
            <a:r>
              <a:rPr lang="en-US" sz="1600" baseline="0" dirty="0" smtClean="0">
                <a:effectLst/>
                <a:latin typeface="Calibri" charset="0"/>
                <a:ea typeface="ＭＳ Ｐゴシック" charset="0"/>
                <a:cs typeface="ＭＳ Ｐゴシック" charset="0"/>
              </a:rPr>
              <a:t>I’m not going to get into all the reasons why a student is not engaged.  </a:t>
            </a:r>
          </a:p>
          <a:p>
            <a:pPr eaLnBrk="1" hangingPunct="1">
              <a:spcBef>
                <a:spcPct val="0"/>
              </a:spcBef>
            </a:pPr>
            <a:endParaRPr lang="en-US" sz="1600" baseline="0" dirty="0" smtClean="0">
              <a:effectLst/>
              <a:latin typeface="Calibri" charset="0"/>
              <a:ea typeface="ＭＳ Ｐゴシック" charset="0"/>
              <a:cs typeface="ＭＳ Ｐゴシック" charset="0"/>
            </a:endParaRPr>
          </a:p>
          <a:p>
            <a:pPr eaLnBrk="1" hangingPunct="1">
              <a:spcBef>
                <a:spcPct val="0"/>
              </a:spcBef>
            </a:pPr>
            <a:r>
              <a:rPr lang="en-US" sz="1600" baseline="0" dirty="0" smtClean="0">
                <a:effectLst/>
                <a:latin typeface="Calibri" charset="0"/>
                <a:ea typeface="ＭＳ Ｐゴシック" charset="0"/>
                <a:cs typeface="ＭＳ Ｐゴシック" charset="0"/>
              </a:rPr>
              <a:t>For the purpose of this talk, I just want to establish that determining that all students are appropriately engaged </a:t>
            </a:r>
          </a:p>
          <a:p>
            <a:pPr eaLnBrk="1" hangingPunct="1">
              <a:spcBef>
                <a:spcPct val="0"/>
              </a:spcBef>
            </a:pPr>
            <a:r>
              <a:rPr lang="en-US" sz="1600" baseline="0" dirty="0" smtClean="0">
                <a:effectLst/>
                <a:latin typeface="Calibri" charset="0"/>
                <a:ea typeface="ＭＳ Ｐゴシック" charset="0"/>
                <a:cs typeface="ＭＳ Ｐゴシック" charset="0"/>
              </a:rPr>
              <a:t>is the most fundamental, first step in observing instruction.</a:t>
            </a:r>
            <a:endParaRPr lang="en-US" sz="1600" dirty="0">
              <a:latin typeface="Calibri" charset="0"/>
              <a:ea typeface="ＭＳ Ｐゴシック" charset="0"/>
              <a:cs typeface="ＭＳ Ｐゴシック"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6</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rmAutofit/>
          </a:bodyPr>
          <a:lstStyle/>
          <a:p>
            <a:pPr eaLnBrk="1" hangingPunct="1">
              <a:spcBef>
                <a:spcPct val="0"/>
              </a:spcBef>
            </a:pPr>
            <a:r>
              <a:rPr lang="en-US" sz="1600" dirty="0" smtClean="0">
                <a:latin typeface="Calibri" charset="0"/>
                <a:ea typeface="ＭＳ Ｐゴシック" charset="0"/>
                <a:cs typeface="ＭＳ Ｐゴシック" charset="0"/>
              </a:rPr>
              <a:t>So when I go into classrooms,</a:t>
            </a:r>
            <a:r>
              <a:rPr lang="en-US" sz="1600" baseline="0" dirty="0" smtClean="0">
                <a:latin typeface="Calibri" charset="0"/>
                <a:ea typeface="ＭＳ Ｐゴシック" charset="0"/>
                <a:cs typeface="ＭＳ Ｐゴシック" charset="0"/>
              </a:rPr>
              <a:t> </a:t>
            </a:r>
            <a:r>
              <a:rPr lang="en-US" sz="1600" dirty="0" smtClean="0">
                <a:latin typeface="Calibri" charset="0"/>
                <a:ea typeface="ＭＳ Ｐゴシック" charset="0"/>
                <a:cs typeface="ＭＳ Ｐゴシック" charset="0"/>
              </a:rPr>
              <a:t>the first thing I</a:t>
            </a:r>
            <a:r>
              <a:rPr lang="en-US" sz="1600" baseline="0" dirty="0" smtClean="0">
                <a:latin typeface="Calibri" charset="0"/>
                <a:ea typeface="ＭＳ Ｐゴシック" charset="0"/>
                <a:cs typeface="ＭＳ Ｐゴシック" charset="0"/>
              </a:rPr>
              <a:t> observe is whether kids are on task – not looking at someone else’ workbook, for instance, but </a:t>
            </a:r>
            <a:endParaRPr lang="en-US" sz="1600" dirty="0">
              <a:latin typeface="Calibri" charset="0"/>
              <a:ea typeface="ＭＳ Ｐゴシック" charset="0"/>
              <a:cs typeface="ＭＳ Ｐゴシック"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7</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rmAutofit/>
          </a:bodyPr>
          <a:lstStyle/>
          <a:p>
            <a:pPr eaLnBrk="1" hangingPunct="1">
              <a:spcBef>
                <a:spcPct val="0"/>
              </a:spcBef>
            </a:pPr>
            <a:r>
              <a:rPr lang="en-US" sz="1600" dirty="0" smtClean="0">
                <a:latin typeface="Calibri" charset="0"/>
                <a:ea typeface="ＭＳ Ｐゴシック" charset="0"/>
                <a:cs typeface="ＭＳ Ｐゴシック" charset="0"/>
              </a:rPr>
              <a:t>Looking at the correct spot in their own workbook, and</a:t>
            </a:r>
            <a:r>
              <a:rPr lang="en-US" sz="1600" baseline="0" dirty="0" smtClean="0">
                <a:latin typeface="Calibri" charset="0"/>
                <a:ea typeface="ＭＳ Ｐゴシック" charset="0"/>
                <a:cs typeface="ＭＳ Ｐゴシック" charset="0"/>
              </a:rPr>
              <a:t> </a:t>
            </a:r>
            <a:endParaRPr lang="en-US" sz="1600" dirty="0">
              <a:latin typeface="Calibri" charset="0"/>
              <a:ea typeface="ＭＳ Ｐゴシック" charset="0"/>
              <a:cs typeface="ＭＳ Ｐゴシック"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8</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normAutofit/>
          </a:bodyPr>
          <a:lstStyle/>
          <a:p>
            <a:pPr eaLnBrk="1" hangingPunct="1">
              <a:spcBef>
                <a:spcPct val="0"/>
              </a:spcBef>
            </a:pPr>
            <a:r>
              <a:rPr lang="en-US" sz="1600" dirty="0" smtClean="0">
                <a:latin typeface="Calibri" charset="0"/>
                <a:ea typeface="ＭＳ Ｐゴシック" charset="0"/>
                <a:cs typeface="ＭＳ Ｐゴシック" charset="0"/>
              </a:rPr>
              <a:t>And fully engaged during instruction.</a:t>
            </a:r>
            <a:endParaRPr lang="en-US" sz="1600" dirty="0">
              <a:latin typeface="Calibri" charset="0"/>
              <a:ea typeface="ＭＳ Ｐゴシック" charset="0"/>
              <a:cs typeface="ＭＳ Ｐゴシック"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0E1E1-C598-6F40-ACBF-BB1F448D8C88}" type="slidenum">
              <a:rPr lang="en-US" sz="1200"/>
              <a:pPr eaLnBrk="1" hangingPunct="1"/>
              <a:t>9</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Tree>
    <p:extLst>
      <p:ext uri="{BB962C8B-B14F-4D97-AF65-F5344CB8AC3E}">
        <p14:creationId xmlns:p14="http://schemas.microsoft.com/office/powerpoint/2010/main" val="2950730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3581400" y="6305550"/>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1A1F1EE5-217B-D747-9ED8-AF06FB35885B}" type="datetime1">
              <a:rPr lang="en-US"/>
              <a:pPr>
                <a:defRPr/>
              </a:pPr>
              <a:t>7/9/13</a:t>
            </a:fld>
            <a:endParaRPr lang="en-US"/>
          </a:p>
        </p:txBody>
      </p:sp>
      <p:sp>
        <p:nvSpPr>
          <p:cNvPr id="5" name="Footer Placeholder 4"/>
          <p:cNvSpPr>
            <a:spLocks noGrp="1"/>
          </p:cNvSpPr>
          <p:nvPr>
            <p:ph type="ftr" sz="quarter" idx="11"/>
          </p:nvPr>
        </p:nvSpPr>
        <p:spPr>
          <a:xfrm>
            <a:off x="5715000" y="6305550"/>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Slide Number Placeholder 5"/>
          <p:cNvSpPr>
            <a:spLocks noGrp="1"/>
          </p:cNvSpPr>
          <p:nvPr>
            <p:ph type="sldNum" sz="quarter" idx="12"/>
          </p:nvPr>
        </p:nvSpPr>
        <p:spPr>
          <a:xfrm>
            <a:off x="8613775" y="6305550"/>
            <a:ext cx="4572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B293CBDC-AC7C-9445-A875-5232BF627BE0}" type="slidenum">
              <a:rPr lang="en-US"/>
              <a:pPr>
                <a:defRPr/>
              </a:pPr>
              <a:t>‹#›</a:t>
            </a:fld>
            <a:endParaRPr lang="en-US"/>
          </a:p>
        </p:txBody>
      </p:sp>
    </p:spTree>
    <p:extLst>
      <p:ext uri="{BB962C8B-B14F-4D97-AF65-F5344CB8AC3E}">
        <p14:creationId xmlns:p14="http://schemas.microsoft.com/office/powerpoint/2010/main" val="18342145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3581400" y="6305550"/>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B51175F9-AE43-794E-9B0A-ABBACD1C7DA2}" type="datetime1">
              <a:rPr lang="en-US"/>
              <a:pPr>
                <a:defRPr/>
              </a:pPr>
              <a:t>7/9/13</a:t>
            </a:fld>
            <a:endParaRPr lang="en-US"/>
          </a:p>
        </p:txBody>
      </p:sp>
      <p:sp>
        <p:nvSpPr>
          <p:cNvPr id="5" name="Footer Placeholder 4"/>
          <p:cNvSpPr>
            <a:spLocks noGrp="1"/>
          </p:cNvSpPr>
          <p:nvPr>
            <p:ph type="ftr" sz="quarter" idx="11"/>
          </p:nvPr>
        </p:nvSpPr>
        <p:spPr>
          <a:xfrm>
            <a:off x="5715000" y="6305550"/>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Slide Number Placeholder 5"/>
          <p:cNvSpPr>
            <a:spLocks noGrp="1"/>
          </p:cNvSpPr>
          <p:nvPr>
            <p:ph type="sldNum" sz="quarter" idx="12"/>
          </p:nvPr>
        </p:nvSpPr>
        <p:spPr>
          <a:xfrm>
            <a:off x="8613775" y="6305550"/>
            <a:ext cx="4572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68721679-1115-B944-A9F7-8F6AEF506509}" type="slidenum">
              <a:rPr lang="en-US"/>
              <a:pPr>
                <a:defRPr/>
              </a:pPr>
              <a:t>‹#›</a:t>
            </a:fld>
            <a:endParaRPr lang="en-US"/>
          </a:p>
        </p:txBody>
      </p:sp>
    </p:spTree>
    <p:extLst>
      <p:ext uri="{BB962C8B-B14F-4D97-AF65-F5344CB8AC3E}">
        <p14:creationId xmlns:p14="http://schemas.microsoft.com/office/powerpoint/2010/main" val="3692497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3581400" y="6305550"/>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28A30227-A535-4F42-B74D-ABF061D04806}" type="datetime1">
              <a:rPr lang="en-US"/>
              <a:pPr>
                <a:defRPr/>
              </a:pPr>
              <a:t>7/9/13</a:t>
            </a:fld>
            <a:endParaRPr lang="en-US"/>
          </a:p>
        </p:txBody>
      </p:sp>
      <p:sp>
        <p:nvSpPr>
          <p:cNvPr id="5" name="Footer Placeholder 4"/>
          <p:cNvSpPr>
            <a:spLocks noGrp="1"/>
          </p:cNvSpPr>
          <p:nvPr>
            <p:ph type="ftr" sz="quarter" idx="11"/>
          </p:nvPr>
        </p:nvSpPr>
        <p:spPr>
          <a:xfrm>
            <a:off x="5715000" y="6305550"/>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Slide Number Placeholder 5"/>
          <p:cNvSpPr>
            <a:spLocks noGrp="1"/>
          </p:cNvSpPr>
          <p:nvPr>
            <p:ph type="sldNum" sz="quarter" idx="12"/>
          </p:nvPr>
        </p:nvSpPr>
        <p:spPr>
          <a:xfrm>
            <a:off x="8613775" y="6305550"/>
            <a:ext cx="4572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C38CAB5D-B962-AB4D-9E9E-8368A66F7C92}" type="slidenum">
              <a:rPr lang="en-US"/>
              <a:pPr>
                <a:defRPr/>
              </a:pPr>
              <a:t>‹#›</a:t>
            </a:fld>
            <a:endParaRPr lang="en-US"/>
          </a:p>
        </p:txBody>
      </p:sp>
    </p:spTree>
    <p:extLst>
      <p:ext uri="{BB962C8B-B14F-4D97-AF65-F5344CB8AC3E}">
        <p14:creationId xmlns:p14="http://schemas.microsoft.com/office/powerpoint/2010/main" val="25789432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Date Placeholder 3"/>
          <p:cNvSpPr>
            <a:spLocks noGrp="1"/>
          </p:cNvSpPr>
          <p:nvPr>
            <p:ph type="dt" sz="half" idx="10"/>
          </p:nvPr>
        </p:nvSpPr>
        <p:spPr>
          <a:xfrm>
            <a:off x="3581400" y="6305550"/>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2699C3B7-2175-A74B-8A39-BEA6ADF68890}" type="datetime1">
              <a:rPr lang="en-US"/>
              <a:pPr>
                <a:defRPr/>
              </a:pPr>
              <a:t>7/9/13</a:t>
            </a:fld>
            <a:endParaRPr lang="en-US"/>
          </a:p>
        </p:txBody>
      </p:sp>
      <p:sp>
        <p:nvSpPr>
          <p:cNvPr id="9" name="Footer Placeholder 4"/>
          <p:cNvSpPr>
            <a:spLocks noGrp="1"/>
          </p:cNvSpPr>
          <p:nvPr>
            <p:ph type="ftr" sz="quarter" idx="11"/>
          </p:nvPr>
        </p:nvSpPr>
        <p:spPr>
          <a:xfrm>
            <a:off x="5715000" y="6305550"/>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10" name="Slide Number Placeholder 5"/>
          <p:cNvSpPr>
            <a:spLocks noGrp="1"/>
          </p:cNvSpPr>
          <p:nvPr>
            <p:ph type="sldNum" sz="quarter" idx="12"/>
          </p:nvPr>
        </p:nvSpPr>
        <p:spPr>
          <a:xfrm>
            <a:off x="8613775" y="6305550"/>
            <a:ext cx="4572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BDA5EF32-6C30-8245-8594-B4E57F975FB8}" type="slidenum">
              <a:rPr lang="en-US"/>
              <a:pPr>
                <a:defRPr/>
              </a:pPr>
              <a:t>‹#›</a:t>
            </a:fld>
            <a:endParaRPr lang="en-US"/>
          </a:p>
        </p:txBody>
      </p:sp>
    </p:spTree>
    <p:extLst>
      <p:ext uri="{BB962C8B-B14F-4D97-AF65-F5344CB8AC3E}">
        <p14:creationId xmlns:p14="http://schemas.microsoft.com/office/powerpoint/2010/main" val="472430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3581400" y="6305550"/>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7FA49FB6-7E52-5346-A3A9-F8F642B79D3E}" type="datetime1">
              <a:rPr lang="en-US"/>
              <a:pPr>
                <a:defRPr/>
              </a:pPr>
              <a:t>7/9/13</a:t>
            </a:fld>
            <a:endParaRPr lang="en-US"/>
          </a:p>
        </p:txBody>
      </p:sp>
      <p:sp>
        <p:nvSpPr>
          <p:cNvPr id="6" name="Footer Placeholder 5"/>
          <p:cNvSpPr>
            <a:spLocks noGrp="1"/>
          </p:cNvSpPr>
          <p:nvPr>
            <p:ph type="ftr" sz="quarter" idx="11"/>
          </p:nvPr>
        </p:nvSpPr>
        <p:spPr>
          <a:xfrm>
            <a:off x="5715000" y="6305550"/>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7" name="Slide Number Placeholder 6"/>
          <p:cNvSpPr>
            <a:spLocks noGrp="1"/>
          </p:cNvSpPr>
          <p:nvPr>
            <p:ph type="sldNum" sz="quarter" idx="12"/>
          </p:nvPr>
        </p:nvSpPr>
        <p:spPr>
          <a:xfrm>
            <a:off x="8613775" y="6305550"/>
            <a:ext cx="4572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5354FCF8-5074-4441-B444-73DF0F218008}" type="slidenum">
              <a:rPr lang="en-US"/>
              <a:pPr>
                <a:defRPr/>
              </a:pPr>
              <a:t>‹#›</a:t>
            </a:fld>
            <a:endParaRPr lang="en-US"/>
          </a:p>
        </p:txBody>
      </p:sp>
    </p:spTree>
    <p:extLst>
      <p:ext uri="{BB962C8B-B14F-4D97-AF65-F5344CB8AC3E}">
        <p14:creationId xmlns:p14="http://schemas.microsoft.com/office/powerpoint/2010/main" val="4060182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3581400" y="6305550"/>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C6028DB8-68A2-2142-AAE3-FEB704F2F85D}" type="datetime1">
              <a:rPr lang="en-US"/>
              <a:pPr>
                <a:defRPr/>
              </a:pPr>
              <a:t>7/9/13</a:t>
            </a:fld>
            <a:endParaRPr lang="en-US"/>
          </a:p>
        </p:txBody>
      </p:sp>
      <p:sp>
        <p:nvSpPr>
          <p:cNvPr id="8" name="Footer Placeholder 7"/>
          <p:cNvSpPr>
            <a:spLocks noGrp="1"/>
          </p:cNvSpPr>
          <p:nvPr>
            <p:ph type="ftr" sz="quarter" idx="11"/>
          </p:nvPr>
        </p:nvSpPr>
        <p:spPr>
          <a:xfrm>
            <a:off x="5715000" y="6305550"/>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9" name="Slide Number Placeholder 8"/>
          <p:cNvSpPr>
            <a:spLocks noGrp="1"/>
          </p:cNvSpPr>
          <p:nvPr>
            <p:ph type="sldNum" sz="quarter" idx="12"/>
          </p:nvPr>
        </p:nvSpPr>
        <p:spPr>
          <a:xfrm>
            <a:off x="8613775" y="6305550"/>
            <a:ext cx="4572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47307E6A-BADD-564B-9BB6-FFAE894D16A3}" type="slidenum">
              <a:rPr lang="en-US"/>
              <a:pPr>
                <a:defRPr/>
              </a:pPr>
              <a:t>‹#›</a:t>
            </a:fld>
            <a:endParaRPr lang="en-US"/>
          </a:p>
        </p:txBody>
      </p:sp>
    </p:spTree>
    <p:extLst>
      <p:ext uri="{BB962C8B-B14F-4D97-AF65-F5344CB8AC3E}">
        <p14:creationId xmlns:p14="http://schemas.microsoft.com/office/powerpoint/2010/main" val="2539100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3581400" y="6305550"/>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5E448E2B-6ABA-5E4A-BA81-B8D9C08255D2}" type="datetime1">
              <a:rPr lang="en-US"/>
              <a:pPr>
                <a:defRPr/>
              </a:pPr>
              <a:t>7/9/13</a:t>
            </a:fld>
            <a:endParaRPr lang="en-US"/>
          </a:p>
        </p:txBody>
      </p:sp>
      <p:sp>
        <p:nvSpPr>
          <p:cNvPr id="4" name="Footer Placeholder 3"/>
          <p:cNvSpPr>
            <a:spLocks noGrp="1"/>
          </p:cNvSpPr>
          <p:nvPr>
            <p:ph type="ftr" sz="quarter" idx="11"/>
          </p:nvPr>
        </p:nvSpPr>
        <p:spPr>
          <a:xfrm>
            <a:off x="5715000" y="6305550"/>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Slide Number Placeholder 4"/>
          <p:cNvSpPr>
            <a:spLocks noGrp="1"/>
          </p:cNvSpPr>
          <p:nvPr>
            <p:ph type="sldNum" sz="quarter" idx="12"/>
          </p:nvPr>
        </p:nvSpPr>
        <p:spPr>
          <a:xfrm>
            <a:off x="8613775" y="6305550"/>
            <a:ext cx="4572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0D6A1F95-6D6D-224E-B660-533A66AAE7F7}" type="slidenum">
              <a:rPr lang="en-US"/>
              <a:pPr>
                <a:defRPr/>
              </a:pPr>
              <a:t>‹#›</a:t>
            </a:fld>
            <a:endParaRPr lang="en-US"/>
          </a:p>
        </p:txBody>
      </p:sp>
    </p:spTree>
    <p:extLst>
      <p:ext uri="{BB962C8B-B14F-4D97-AF65-F5344CB8AC3E}">
        <p14:creationId xmlns:p14="http://schemas.microsoft.com/office/powerpoint/2010/main" val="1705778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1"/>
          <p:cNvSpPr>
            <a:spLocks noGrp="1"/>
          </p:cNvSpPr>
          <p:nvPr>
            <p:ph type="dt" sz="half" idx="10"/>
          </p:nvPr>
        </p:nvSpPr>
        <p:spPr>
          <a:xfrm>
            <a:off x="3581400" y="6305550"/>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07F91266-A8E0-7943-A14F-71682EAE0635}" type="datetime1">
              <a:rPr lang="en-US"/>
              <a:pPr>
                <a:defRPr/>
              </a:pPr>
              <a:t>7/9/13</a:t>
            </a:fld>
            <a:endParaRPr lang="en-US"/>
          </a:p>
        </p:txBody>
      </p:sp>
      <p:sp>
        <p:nvSpPr>
          <p:cNvPr id="5" name="Footer Placeholder 2"/>
          <p:cNvSpPr>
            <a:spLocks noGrp="1"/>
          </p:cNvSpPr>
          <p:nvPr>
            <p:ph type="ftr" sz="quarter" idx="11"/>
          </p:nvPr>
        </p:nvSpPr>
        <p:spPr>
          <a:xfrm>
            <a:off x="5715000" y="6305550"/>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Slide Number Placeholder 3"/>
          <p:cNvSpPr>
            <a:spLocks noGrp="1"/>
          </p:cNvSpPr>
          <p:nvPr>
            <p:ph type="sldNum" sz="quarter" idx="12"/>
          </p:nvPr>
        </p:nvSpPr>
        <p:spPr>
          <a:xfrm>
            <a:off x="8613775" y="6305550"/>
            <a:ext cx="4572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B94339E4-D10A-2246-944B-2CCB6EF0899A}" type="slidenum">
              <a:rPr lang="en-US"/>
              <a:pPr>
                <a:defRPr/>
              </a:pPr>
              <a:t>‹#›</a:t>
            </a:fld>
            <a:endParaRPr lang="en-US"/>
          </a:p>
        </p:txBody>
      </p:sp>
    </p:spTree>
    <p:extLst>
      <p:ext uri="{BB962C8B-B14F-4D97-AF65-F5344CB8AC3E}">
        <p14:creationId xmlns:p14="http://schemas.microsoft.com/office/powerpoint/2010/main" val="449451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3581400" y="6305550"/>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B52506CB-AFDE-BE47-8408-22C9B28586FF}" type="datetime1">
              <a:rPr lang="en-US"/>
              <a:pPr>
                <a:defRPr/>
              </a:pPr>
              <a:t>7/9/13</a:t>
            </a:fld>
            <a:endParaRPr lang="en-US"/>
          </a:p>
        </p:txBody>
      </p:sp>
      <p:sp>
        <p:nvSpPr>
          <p:cNvPr id="6" name="Footer Placeholder 5"/>
          <p:cNvSpPr>
            <a:spLocks noGrp="1"/>
          </p:cNvSpPr>
          <p:nvPr>
            <p:ph type="ftr" sz="quarter" idx="11"/>
          </p:nvPr>
        </p:nvSpPr>
        <p:spPr>
          <a:xfrm>
            <a:off x="5715000" y="6305550"/>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7" name="Slide Number Placeholder 6"/>
          <p:cNvSpPr>
            <a:spLocks noGrp="1"/>
          </p:cNvSpPr>
          <p:nvPr>
            <p:ph type="sldNum" sz="quarter" idx="12"/>
          </p:nvPr>
        </p:nvSpPr>
        <p:spPr>
          <a:xfrm>
            <a:off x="8613775" y="6305550"/>
            <a:ext cx="4572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D890DC6E-ECCB-B841-8589-19A6AC8893EC}" type="slidenum">
              <a:rPr lang="en-US"/>
              <a:pPr>
                <a:defRPr/>
              </a:pPr>
              <a:t>‹#›</a:t>
            </a:fld>
            <a:endParaRPr lang="en-US"/>
          </a:p>
        </p:txBody>
      </p:sp>
    </p:spTree>
    <p:extLst>
      <p:ext uri="{BB962C8B-B14F-4D97-AF65-F5344CB8AC3E}">
        <p14:creationId xmlns:p14="http://schemas.microsoft.com/office/powerpoint/2010/main" val="2402301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lvl1pPr indent="-282575"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ts val="3000"/>
              </a:lnSpc>
              <a:spcBef>
                <a:spcPts val="600"/>
              </a:spcBef>
              <a:buClr>
                <a:schemeClr val="accent1"/>
              </a:buClr>
              <a:buSzPct val="80000"/>
              <a:buFont typeface="Wingdings 2" charset="0"/>
              <a:buNone/>
              <a:defRPr/>
            </a:pPr>
            <a:endParaRPr lang="en-US" sz="3200" smtClean="0">
              <a:latin typeface="Gill Sans MT" charset="0"/>
            </a:endParaRPr>
          </a:p>
        </p:txBody>
      </p:sp>
      <p:sp>
        <p:nvSpPr>
          <p:cNvPr id="6" name="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a:xfrm>
            <a:off x="3581400" y="6305550"/>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E4A79F9E-B0EF-2F41-AA28-02ED77987C31}" type="datetime1">
              <a:rPr lang="en-US"/>
              <a:pPr>
                <a:defRPr/>
              </a:pPr>
              <a:t>7/9/13</a:t>
            </a:fld>
            <a:endParaRPr lang="en-US"/>
          </a:p>
        </p:txBody>
      </p:sp>
      <p:sp>
        <p:nvSpPr>
          <p:cNvPr id="9" name="Footer Placeholder 5"/>
          <p:cNvSpPr>
            <a:spLocks noGrp="1"/>
          </p:cNvSpPr>
          <p:nvPr>
            <p:ph type="ftr" sz="quarter" idx="11"/>
          </p:nvPr>
        </p:nvSpPr>
        <p:spPr>
          <a:xfrm>
            <a:off x="5715000" y="6305550"/>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10" name="Slide Number Placeholder 6"/>
          <p:cNvSpPr>
            <a:spLocks noGrp="1"/>
          </p:cNvSpPr>
          <p:nvPr>
            <p:ph type="sldNum" sz="quarter" idx="12"/>
          </p:nvPr>
        </p:nvSpPr>
        <p:spPr>
          <a:xfrm>
            <a:off x="8613775" y="6305550"/>
            <a:ext cx="457200" cy="476250"/>
          </a:xfrm>
          <a:prstGeom prst="rect">
            <a:avLst/>
          </a:prstGeom>
        </p:spPr>
        <p:txBody>
          <a:bodyPr vert="horz" wrap="square" lIns="91440" tIns="45720" rIns="91440" bIns="45720" numCol="1" anchor="t" anchorCtr="0" compatLnSpc="1">
            <a:prstTxWarp prst="textNoShape">
              <a:avLst/>
            </a:prstTxWarp>
          </a:bodyPr>
          <a:lstStyle>
            <a:lvl1pPr>
              <a:defRPr>
                <a:latin typeface="Gill Sans MT" charset="0"/>
              </a:defRPr>
            </a:lvl1pPr>
          </a:lstStyle>
          <a:p>
            <a:pPr>
              <a:defRPr/>
            </a:pPr>
            <a:fld id="{2022B439-41F2-254E-9075-35DA9670E13D}" type="slidenum">
              <a:rPr lang="en-US"/>
              <a:pPr>
                <a:defRPr/>
              </a:pPr>
              <a:t>‹#›</a:t>
            </a:fld>
            <a:endParaRPr lang="en-US"/>
          </a:p>
        </p:txBody>
      </p:sp>
    </p:spTree>
    <p:extLst>
      <p:ext uri="{BB962C8B-B14F-4D97-AF65-F5344CB8AC3E}">
        <p14:creationId xmlns:p14="http://schemas.microsoft.com/office/powerpoint/2010/main" val="45712833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noFill/>
          <a:ln w="3175" cap="rnd" cmpd="sng" algn="ctr">
            <a:solidFill>
              <a:schemeClr val="tx1">
                <a:lumMod val="50000"/>
                <a:lumOff val="5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tx1">
                <a:lumMod val="75000"/>
                <a:lumOff val="25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Donut 10"/>
          <p:cNvSpPr/>
          <p:nvPr/>
        </p:nvSpPr>
        <p:spPr>
          <a:xfrm rot="2315675">
            <a:off x="182563" y="1055688"/>
            <a:ext cx="1125537" cy="1101725"/>
          </a:xfrm>
          <a:prstGeom prst="donut">
            <a:avLst>
              <a:gd name="adj" fmla="val 11833"/>
            </a:avLst>
          </a:prstGeom>
          <a:noFill/>
          <a:ln w="7350" cap="rnd" cmpd="sng" algn="ctr">
            <a:solidFill>
              <a:schemeClr val="tx1">
                <a:lumMod val="50000"/>
                <a:lumOff val="5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1012825" y="0"/>
            <a:ext cx="8131175" cy="62484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p>
            <a:r>
              <a:rPr lang="en-US" dirty="0" smtClean="0"/>
              <a:t>Click to edit Master title style</a:t>
            </a:r>
            <a:endParaRPr lang="en-US" dirty="0"/>
          </a:p>
        </p:txBody>
      </p:sp>
      <p:sp>
        <p:nvSpPr>
          <p:cNvPr id="1031" name="Text Placeholder 8"/>
          <p:cNvSpPr>
            <a:spLocks noGrp="1"/>
          </p:cNvSpPr>
          <p:nvPr>
            <p:ph type="body" idx="1"/>
          </p:nvPr>
        </p:nvSpPr>
        <p:spPr bwMode="auto">
          <a:xfrm>
            <a:off x="1435100" y="1447800"/>
            <a:ext cx="74993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3" name="TextBox 1"/>
          <p:cNvSpPr txBox="1">
            <a:spLocks noChangeArrowheads="1"/>
          </p:cNvSpPr>
          <p:nvPr userDrawn="1"/>
        </p:nvSpPr>
        <p:spPr bwMode="auto">
          <a:xfrm>
            <a:off x="3167063" y="6508750"/>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400" smtClean="0"/>
              <a:t>© The National Institute for Direct Instruction </a:t>
            </a:r>
          </a:p>
        </p:txBody>
      </p:sp>
    </p:spTree>
  </p:cSld>
  <p:clrMap bg1="lt1" tx1="dk1" bg2="lt2" tx2="dk2" accent1="accent1" accent2="accent2" accent3="accent3" accent4="accent4" accent5="accent5" accent6="accent6" hlink="hlink" folHlink="folHlink"/>
  <p:sldLayoutIdLst>
    <p:sldLayoutId id="2147484520" r:id="rId1"/>
    <p:sldLayoutId id="2147484521" r:id="rId2"/>
    <p:sldLayoutId id="2147484522" r:id="rId3"/>
    <p:sldLayoutId id="2147484523" r:id="rId4"/>
    <p:sldLayoutId id="2147484524" r:id="rId5"/>
    <p:sldLayoutId id="2147484525" r:id="rId6"/>
    <p:sldLayoutId id="2147484526" r:id="rId7"/>
    <p:sldLayoutId id="2147484527" r:id="rId8"/>
    <p:sldLayoutId id="2147484528" r:id="rId9"/>
    <p:sldLayoutId id="2147484529" r:id="rId10"/>
    <p:sldLayoutId id="2147484530"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ＭＳ Ｐゴシック" pitchFamily="-1" charset="-128"/>
          <a:cs typeface="ＭＳ Ｐゴシック" pitchFamily="-1" charset="-128"/>
        </a:defRPr>
      </a:lvl1pPr>
      <a:lvl2pPr algn="l" rtl="0" eaLnBrk="0" fontAlgn="base" hangingPunct="0">
        <a:spcBef>
          <a:spcPct val="0"/>
        </a:spcBef>
        <a:spcAft>
          <a:spcPct val="0"/>
        </a:spcAft>
        <a:defRPr sz="4300">
          <a:solidFill>
            <a:srgbClr val="572314"/>
          </a:solidFill>
          <a:latin typeface="Gill Sans MT" pitchFamily="-1" charset="0"/>
          <a:ea typeface="ＭＳ Ｐゴシック" pitchFamily="-1" charset="-128"/>
          <a:cs typeface="ＭＳ Ｐゴシック" pitchFamily="-1" charset="-128"/>
        </a:defRPr>
      </a:lvl2pPr>
      <a:lvl3pPr algn="l" rtl="0" eaLnBrk="0" fontAlgn="base" hangingPunct="0">
        <a:spcBef>
          <a:spcPct val="0"/>
        </a:spcBef>
        <a:spcAft>
          <a:spcPct val="0"/>
        </a:spcAft>
        <a:defRPr sz="4300">
          <a:solidFill>
            <a:srgbClr val="572314"/>
          </a:solidFill>
          <a:latin typeface="Gill Sans MT" pitchFamily="-1" charset="0"/>
          <a:ea typeface="ＭＳ Ｐゴシック" pitchFamily="-1" charset="-128"/>
          <a:cs typeface="ＭＳ Ｐゴシック" pitchFamily="-1" charset="-128"/>
        </a:defRPr>
      </a:lvl3pPr>
      <a:lvl4pPr algn="l" rtl="0" eaLnBrk="0" fontAlgn="base" hangingPunct="0">
        <a:spcBef>
          <a:spcPct val="0"/>
        </a:spcBef>
        <a:spcAft>
          <a:spcPct val="0"/>
        </a:spcAft>
        <a:defRPr sz="4300">
          <a:solidFill>
            <a:srgbClr val="572314"/>
          </a:solidFill>
          <a:latin typeface="Gill Sans MT" pitchFamily="-1" charset="0"/>
          <a:ea typeface="ＭＳ Ｐゴシック" pitchFamily="-1" charset="-128"/>
          <a:cs typeface="ＭＳ Ｐゴシック" pitchFamily="-1" charset="-128"/>
        </a:defRPr>
      </a:lvl4pPr>
      <a:lvl5pPr algn="l" rtl="0" eaLnBrk="0" fontAlgn="base" hangingPunct="0">
        <a:spcBef>
          <a:spcPct val="0"/>
        </a:spcBef>
        <a:spcAft>
          <a:spcPct val="0"/>
        </a:spcAft>
        <a:defRPr sz="4300">
          <a:solidFill>
            <a:srgbClr val="572314"/>
          </a:solidFill>
          <a:latin typeface="Gill Sans MT" pitchFamily="-1" charset="0"/>
          <a:ea typeface="ＭＳ Ｐゴシック" pitchFamily="-1" charset="-128"/>
          <a:cs typeface="ＭＳ Ｐゴシック" pitchFamily="-1" charset="-128"/>
        </a:defRPr>
      </a:lvl5pPr>
      <a:lvl6pPr marL="457200" algn="l" rtl="0" fontAlgn="base">
        <a:spcBef>
          <a:spcPct val="0"/>
        </a:spcBef>
        <a:spcAft>
          <a:spcPct val="0"/>
        </a:spcAft>
        <a:defRPr sz="4300">
          <a:solidFill>
            <a:srgbClr val="572314"/>
          </a:solidFill>
          <a:latin typeface="Gill Sans MT" pitchFamily="-1" charset="0"/>
          <a:ea typeface="ＭＳ Ｐゴシック" pitchFamily="-1" charset="-128"/>
          <a:cs typeface="ＭＳ Ｐゴシック" pitchFamily="-1" charset="-128"/>
        </a:defRPr>
      </a:lvl6pPr>
      <a:lvl7pPr marL="914400" algn="l" rtl="0" fontAlgn="base">
        <a:spcBef>
          <a:spcPct val="0"/>
        </a:spcBef>
        <a:spcAft>
          <a:spcPct val="0"/>
        </a:spcAft>
        <a:defRPr sz="4300">
          <a:solidFill>
            <a:srgbClr val="572314"/>
          </a:solidFill>
          <a:latin typeface="Gill Sans MT" pitchFamily="-1" charset="0"/>
          <a:ea typeface="ＭＳ Ｐゴシック" pitchFamily="-1" charset="-128"/>
          <a:cs typeface="ＭＳ Ｐゴシック" pitchFamily="-1" charset="-128"/>
        </a:defRPr>
      </a:lvl7pPr>
      <a:lvl8pPr marL="1371600" algn="l" rtl="0" fontAlgn="base">
        <a:spcBef>
          <a:spcPct val="0"/>
        </a:spcBef>
        <a:spcAft>
          <a:spcPct val="0"/>
        </a:spcAft>
        <a:defRPr sz="4300">
          <a:solidFill>
            <a:srgbClr val="572314"/>
          </a:solidFill>
          <a:latin typeface="Gill Sans MT" pitchFamily="-1" charset="0"/>
          <a:ea typeface="ＭＳ Ｐゴシック" pitchFamily="-1" charset="-128"/>
          <a:cs typeface="ＭＳ Ｐゴシック" pitchFamily="-1" charset="-128"/>
        </a:defRPr>
      </a:lvl8pPr>
      <a:lvl9pPr marL="1828800" algn="l" rtl="0" fontAlgn="base">
        <a:spcBef>
          <a:spcPct val="0"/>
        </a:spcBef>
        <a:spcAft>
          <a:spcPct val="0"/>
        </a:spcAft>
        <a:defRPr sz="4300">
          <a:solidFill>
            <a:srgbClr val="572314"/>
          </a:solidFill>
          <a:latin typeface="Gill Sans MT" pitchFamily="-1" charset="0"/>
          <a:ea typeface="ＭＳ Ｐゴシック" pitchFamily="-1" charset="-128"/>
          <a:cs typeface="ＭＳ Ｐゴシック" pitchFamily="-1" charset="-128"/>
        </a:defRPr>
      </a:lvl9pPr>
    </p:titleStyle>
    <p:bodyStyle>
      <a:lvl1pPr marL="365125" indent="-282575" algn="l" rtl="0" eaLnBrk="0" fontAlgn="base" hangingPunct="0">
        <a:spcBef>
          <a:spcPts val="600"/>
        </a:spcBef>
        <a:spcAft>
          <a:spcPct val="0"/>
        </a:spcAft>
        <a:buClr>
          <a:schemeClr val="accent1"/>
        </a:buClr>
        <a:buSzPct val="80000"/>
        <a:buFont typeface="Wingdings 2" charset="0"/>
        <a:buChar char=""/>
        <a:defRPr sz="3200" kern="1200">
          <a:solidFill>
            <a:schemeClr val="tx1"/>
          </a:solidFill>
          <a:latin typeface="+mn-lt"/>
          <a:ea typeface="ＭＳ Ｐゴシック" pitchFamily="-1" charset="-128"/>
          <a:cs typeface="ＭＳ Ｐゴシック" pitchFamily="-1" charset="-128"/>
        </a:defRPr>
      </a:lvl1pPr>
      <a:lvl2pPr marL="639763" indent="-236538" algn="l" rtl="0" eaLnBrk="0" fontAlgn="base" hangingPunct="0">
        <a:spcBef>
          <a:spcPts val="550"/>
        </a:spcBef>
        <a:spcAft>
          <a:spcPct val="0"/>
        </a:spcAft>
        <a:buClr>
          <a:schemeClr val="accent1"/>
        </a:buClr>
        <a:buFont typeface="Verdana" charset="0"/>
        <a:buChar char="◦"/>
        <a:defRPr sz="2800" kern="1200">
          <a:solidFill>
            <a:schemeClr val="tx1"/>
          </a:solidFill>
          <a:latin typeface="+mn-lt"/>
          <a:ea typeface="ＭＳ Ｐゴシック" pitchFamily="-1" charset="-128"/>
          <a:cs typeface="+mn-cs"/>
        </a:defRPr>
      </a:lvl2pPr>
      <a:lvl3pPr marL="885825" indent="-228600" algn="l" rtl="0" eaLnBrk="0" fontAlgn="base" hangingPunct="0">
        <a:spcBef>
          <a:spcPct val="20000"/>
        </a:spcBef>
        <a:spcAft>
          <a:spcPct val="0"/>
        </a:spcAft>
        <a:buClr>
          <a:schemeClr val="accent2"/>
        </a:buClr>
        <a:buFont typeface="Wingdings 2" charset="0"/>
        <a:buChar char=""/>
        <a:defRPr sz="2400" kern="1200">
          <a:solidFill>
            <a:schemeClr val="tx1"/>
          </a:solidFill>
          <a:latin typeface="+mn-lt"/>
          <a:ea typeface="ＭＳ Ｐゴシック" pitchFamily="-1" charset="-128"/>
          <a:cs typeface="+mn-cs"/>
        </a:defRPr>
      </a:lvl3pPr>
      <a:lvl4pPr marL="1096963" indent="-173038" algn="l" rtl="0" eaLnBrk="0" fontAlgn="base" hangingPunct="0">
        <a:spcBef>
          <a:spcPct val="20000"/>
        </a:spcBef>
        <a:spcAft>
          <a:spcPct val="0"/>
        </a:spcAft>
        <a:buClr>
          <a:srgbClr val="C32D2E"/>
        </a:buClr>
        <a:buFont typeface="Wingdings 2" charset="0"/>
        <a:buChar char=""/>
        <a:defRPr sz="2000" kern="1200">
          <a:solidFill>
            <a:schemeClr val="tx1"/>
          </a:solidFill>
          <a:latin typeface="+mn-lt"/>
          <a:ea typeface="ＭＳ Ｐゴシック" pitchFamily="-1" charset="-128"/>
          <a:cs typeface="+mn-cs"/>
        </a:defRPr>
      </a:lvl4pPr>
      <a:lvl5pPr marL="1296988" indent="-182563" algn="l" rtl="0" eaLnBrk="0" fontAlgn="base" hangingPunct="0">
        <a:spcBef>
          <a:spcPct val="20000"/>
        </a:spcBef>
        <a:spcAft>
          <a:spcPct val="0"/>
        </a:spcAft>
        <a:buClr>
          <a:srgbClr val="84AA33"/>
        </a:buClr>
        <a:buFont typeface="Wingdings 2" charset="0"/>
        <a:buChar char=""/>
        <a:defRPr sz="2000" kern="1200">
          <a:solidFill>
            <a:schemeClr val="tx1"/>
          </a:solidFill>
          <a:latin typeface="+mn-lt"/>
          <a:ea typeface="ＭＳ Ｐゴシック" pitchFamily="-1" charset="-128"/>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5" Type="http://schemas.openxmlformats.org/officeDocument/2006/relationships/image" Target="../media/image8.tiff"/><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5" Type="http://schemas.openxmlformats.org/officeDocument/2006/relationships/image" Target="../media/image8.tiff"/><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5" Type="http://schemas.openxmlformats.org/officeDocument/2006/relationships/image" Target="../media/image9.jp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5"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5" Type="http://schemas.openxmlformats.org/officeDocument/2006/relationships/image" Target="../media/image11.jp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5"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5" Type="http://schemas.openxmlformats.org/officeDocument/2006/relationships/image" Target="../media/image5.jp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5"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4.jpeg"/><Relationship Id="rId5"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ubtitle 2"/>
          <p:cNvSpPr>
            <a:spLocks noGrp="1"/>
          </p:cNvSpPr>
          <p:nvPr>
            <p:ph type="subTitle" idx="1"/>
          </p:nvPr>
        </p:nvSpPr>
        <p:spPr>
          <a:xfrm>
            <a:off x="1371600" y="3052763"/>
            <a:ext cx="6400800" cy="1192212"/>
          </a:xfrm>
        </p:spPr>
        <p:txBody>
          <a:bodyPr/>
          <a:lstStyle/>
          <a:p>
            <a:pPr marL="26988"/>
            <a:r>
              <a:rPr lang="en-US" sz="3600" dirty="0">
                <a:solidFill>
                  <a:srgbClr val="320E04"/>
                </a:solidFill>
                <a:latin typeface="Gill Sans MT" charset="0"/>
                <a:ea typeface="ＭＳ Ｐゴシック" charset="0"/>
                <a:cs typeface="ＭＳ Ｐゴシック" charset="0"/>
              </a:rPr>
              <a:t>Dr. </a:t>
            </a:r>
            <a:r>
              <a:rPr lang="en-US" sz="3600" dirty="0" smtClean="0">
                <a:solidFill>
                  <a:srgbClr val="320E04"/>
                </a:solidFill>
                <a:latin typeface="Gill Sans MT" charset="0"/>
                <a:ea typeface="ＭＳ Ｐゴシック" charset="0"/>
                <a:cs typeface="ＭＳ Ｐゴシック" charset="0"/>
              </a:rPr>
              <a:t>Kurt Engelmann</a:t>
            </a:r>
            <a:endParaRPr lang="en-US" sz="3600" dirty="0">
              <a:solidFill>
                <a:srgbClr val="320E04"/>
              </a:solidFill>
              <a:latin typeface="Gill Sans MT" charset="0"/>
              <a:ea typeface="ＭＳ Ｐゴシック" charset="0"/>
              <a:cs typeface="ＭＳ Ｐゴシック" charset="0"/>
            </a:endParaRPr>
          </a:p>
          <a:p>
            <a:pPr marL="26988"/>
            <a:r>
              <a:rPr lang="en-US" sz="3600" dirty="0" smtClean="0">
                <a:solidFill>
                  <a:srgbClr val="320E04"/>
                </a:solidFill>
                <a:latin typeface="Gill Sans MT" charset="0"/>
                <a:ea typeface="ＭＳ Ｐゴシック" charset="0"/>
                <a:cs typeface="ＭＳ Ｐゴシック" charset="0"/>
              </a:rPr>
              <a:t>July 10, 2013</a:t>
            </a:r>
            <a:endParaRPr lang="en-US" sz="3600" dirty="0">
              <a:solidFill>
                <a:srgbClr val="320E04"/>
              </a:solidFill>
              <a:latin typeface="Gill Sans MT" charset="0"/>
              <a:ea typeface="ＭＳ Ｐゴシック" charset="0"/>
              <a:cs typeface="ＭＳ Ｐゴシック" charset="0"/>
            </a:endParaRPr>
          </a:p>
        </p:txBody>
      </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012825" y="633730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3317" name="Picture 7" descr="nifdi_log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113338"/>
            <a:ext cx="413385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2" name="Isosceles Triangle 1"/>
          <p:cNvSpPr/>
          <p:nvPr/>
        </p:nvSpPr>
        <p:spPr>
          <a:xfrm>
            <a:off x="1645709" y="1417638"/>
            <a:ext cx="6804025" cy="4288895"/>
          </a:xfrm>
          <a:prstGeom prst="triangle">
            <a:avLst/>
          </a:prstGeom>
          <a:gradFill flip="none" rotWithShape="1">
            <a:gsLst>
              <a:gs pos="0">
                <a:schemeClr val="accent1">
                  <a:tint val="92000"/>
                  <a:satMod val="170000"/>
                  <a:alpha val="30000"/>
                </a:schemeClr>
              </a:gs>
              <a:gs pos="15000">
                <a:schemeClr val="accent1">
                  <a:tint val="92000"/>
                  <a:shade val="99000"/>
                  <a:satMod val="170000"/>
                  <a:alpha val="30000"/>
                </a:schemeClr>
              </a:gs>
              <a:gs pos="62000">
                <a:schemeClr val="accent1">
                  <a:tint val="96000"/>
                  <a:shade val="80000"/>
                  <a:satMod val="170000"/>
                  <a:alpha val="30000"/>
                </a:schemeClr>
              </a:gs>
              <a:gs pos="97000">
                <a:schemeClr val="accent1">
                  <a:tint val="98000"/>
                  <a:shade val="63000"/>
                  <a:satMod val="170000"/>
                  <a:alpha val="30000"/>
                </a:schemeClr>
              </a:gs>
              <a:gs pos="100000">
                <a:schemeClr val="accent1">
                  <a:shade val="62000"/>
                  <a:satMod val="170000"/>
                  <a:alpha val="30000"/>
                </a:schemeClr>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p:nvPr/>
        </p:nvCxnSpPr>
        <p:spPr>
          <a:xfrm flipV="1">
            <a:off x="2201333" y="4978400"/>
            <a:ext cx="5689600" cy="16933"/>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805641" y="4182552"/>
            <a:ext cx="447569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3505200" y="3335905"/>
            <a:ext cx="3081867"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2048932" y="5087034"/>
            <a:ext cx="5926666" cy="584776"/>
          </a:xfrm>
          <a:prstGeom prst="rect">
            <a:avLst/>
          </a:prstGeom>
        </p:spPr>
        <p:txBody>
          <a:bodyPr wrap="square">
            <a:spAutoFit/>
          </a:bodyPr>
          <a:lstStyle/>
          <a:p>
            <a:pPr algn="ctr"/>
            <a:r>
              <a:rPr lang="en-US" sz="3200" dirty="0" smtClean="0"/>
              <a:t>Student Engagement</a:t>
            </a:r>
            <a:endParaRPr lang="en-US" sz="3200" dirty="0"/>
          </a:p>
        </p:txBody>
      </p:sp>
      <p:sp>
        <p:nvSpPr>
          <p:cNvPr id="6" name="Rectangle 5"/>
          <p:cNvSpPr/>
          <p:nvPr/>
        </p:nvSpPr>
        <p:spPr>
          <a:xfrm>
            <a:off x="2709333" y="4163708"/>
            <a:ext cx="4572000" cy="830997"/>
          </a:xfrm>
          <a:prstGeom prst="rect">
            <a:avLst/>
          </a:prstGeom>
        </p:spPr>
        <p:txBody>
          <a:bodyPr>
            <a:spAutoFit/>
          </a:bodyPr>
          <a:lstStyle/>
          <a:p>
            <a:pPr algn="ctr"/>
            <a:r>
              <a:rPr lang="en-US" sz="2400" dirty="0">
                <a:solidFill>
                  <a:srgbClr val="FF0000"/>
                </a:solidFill>
              </a:rPr>
              <a:t>Are students placed properly in the </a:t>
            </a:r>
            <a:r>
              <a:rPr lang="en-US" sz="2400" dirty="0" smtClean="0">
                <a:solidFill>
                  <a:srgbClr val="FF0000"/>
                </a:solidFill>
              </a:rPr>
              <a:t>program? </a:t>
            </a:r>
            <a:endParaRPr lang="en-US" sz="2400" dirty="0">
              <a:solidFill>
                <a:srgbClr val="FF0000"/>
              </a:solidFill>
            </a:endParaRPr>
          </a:p>
        </p:txBody>
      </p:sp>
    </p:spTree>
    <p:extLst>
      <p:ext uri="{BB962C8B-B14F-4D97-AF65-F5344CB8AC3E}">
        <p14:creationId xmlns:p14="http://schemas.microsoft.com/office/powerpoint/2010/main" val="5200765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circle(in)">
                                      <p:cBhvr>
                                        <p:cTn id="7"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pic>
        <p:nvPicPr>
          <p:cNvPr id="2" name="Picture 1" descr="Mastery_staircase.tif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55697" y="9452"/>
            <a:ext cx="7880351" cy="5912988"/>
          </a:xfrm>
          <a:prstGeom prst="rect">
            <a:avLst/>
          </a:prstGeom>
        </p:spPr>
      </p:pic>
      <p:sp>
        <p:nvSpPr>
          <p:cNvPr id="7" name="Left Brace 6"/>
          <p:cNvSpPr/>
          <p:nvPr/>
        </p:nvSpPr>
        <p:spPr>
          <a:xfrm>
            <a:off x="5080000" y="2861733"/>
            <a:ext cx="220133" cy="541867"/>
          </a:xfrm>
          <a:prstGeom prst="leftBrace">
            <a:avLst/>
          </a:prstGeom>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n>
                <a:solidFill>
                  <a:srgbClr val="FF0000"/>
                </a:solidFill>
              </a:ln>
              <a:solidFill>
                <a:srgbClr val="FF0000"/>
              </a:solidFill>
            </a:endParaRPr>
          </a:p>
        </p:txBody>
      </p:sp>
      <p:sp>
        <p:nvSpPr>
          <p:cNvPr id="8" name="TextBox 7"/>
          <p:cNvSpPr txBox="1"/>
          <p:nvPr/>
        </p:nvSpPr>
        <p:spPr>
          <a:xfrm>
            <a:off x="2771775" y="2858803"/>
            <a:ext cx="2308225" cy="523220"/>
          </a:xfrm>
          <a:prstGeom prst="rect">
            <a:avLst/>
          </a:prstGeom>
          <a:noFill/>
        </p:spPr>
        <p:txBody>
          <a:bodyPr wrap="square" rtlCol="0">
            <a:spAutoFit/>
          </a:bodyPr>
          <a:lstStyle/>
          <a:p>
            <a:r>
              <a:rPr lang="en-US" sz="2800" dirty="0" smtClean="0">
                <a:solidFill>
                  <a:srgbClr val="008000"/>
                </a:solidFill>
              </a:rPr>
              <a:t>New material</a:t>
            </a:r>
            <a:endParaRPr lang="en-US" sz="2800" dirty="0">
              <a:solidFill>
                <a:srgbClr val="008000"/>
              </a:solidFill>
            </a:endParaRPr>
          </a:p>
        </p:txBody>
      </p:sp>
      <p:sp>
        <p:nvSpPr>
          <p:cNvPr id="14" name="Left Brace 13"/>
          <p:cNvSpPr/>
          <p:nvPr/>
        </p:nvSpPr>
        <p:spPr>
          <a:xfrm>
            <a:off x="5096936" y="3403592"/>
            <a:ext cx="203197" cy="2252141"/>
          </a:xfrm>
          <a:prstGeom prst="leftBrace">
            <a:avLst/>
          </a:prstGeom>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n>
                <a:solidFill>
                  <a:srgbClr val="FF0000"/>
                </a:solidFill>
              </a:ln>
              <a:solidFill>
                <a:srgbClr val="FF0000"/>
              </a:solidFill>
            </a:endParaRPr>
          </a:p>
        </p:txBody>
      </p:sp>
      <p:sp>
        <p:nvSpPr>
          <p:cNvPr id="15" name="TextBox 14"/>
          <p:cNvSpPr txBox="1"/>
          <p:nvPr/>
        </p:nvSpPr>
        <p:spPr>
          <a:xfrm>
            <a:off x="2955925" y="4876802"/>
            <a:ext cx="2141010" cy="954107"/>
          </a:xfrm>
          <a:prstGeom prst="rect">
            <a:avLst/>
          </a:prstGeom>
          <a:noFill/>
        </p:spPr>
        <p:txBody>
          <a:bodyPr wrap="square" rtlCol="0">
            <a:spAutoFit/>
          </a:bodyPr>
          <a:lstStyle/>
          <a:p>
            <a:r>
              <a:rPr lang="en-US" sz="2800" dirty="0" smtClean="0">
                <a:solidFill>
                  <a:srgbClr val="008000"/>
                </a:solidFill>
              </a:rPr>
              <a:t>Review and applications</a:t>
            </a:r>
            <a:endParaRPr lang="en-US" sz="2800" dirty="0">
              <a:solidFill>
                <a:srgbClr val="008000"/>
              </a:solidFill>
            </a:endParaRPr>
          </a:p>
        </p:txBody>
      </p:sp>
    </p:spTree>
    <p:extLst>
      <p:ext uri="{BB962C8B-B14F-4D97-AF65-F5344CB8AC3E}">
        <p14:creationId xmlns:p14="http://schemas.microsoft.com/office/powerpoint/2010/main" val="8115184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p:tgtEl>
                                          <p:spTgt spid="8"/>
                                        </p:tgtEl>
                                        <p:attrNameLst>
                                          <p:attrName>ppt_y</p:attrName>
                                        </p:attrNameLst>
                                      </p:cBhvr>
                                      <p:tavLst>
                                        <p:tav tm="0">
                                          <p:val>
                                            <p:strVal val="#ppt_y+#ppt_h*1.125000"/>
                                          </p:val>
                                        </p:tav>
                                        <p:tav tm="100000">
                                          <p:val>
                                            <p:strVal val="#ppt_y"/>
                                          </p:val>
                                        </p:tav>
                                      </p:tavLst>
                                    </p:anim>
                                    <p:animEffect transition="in" filter="wipe(up)">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p:tgtEl>
                                          <p:spTgt spid="15"/>
                                        </p:tgtEl>
                                        <p:attrNameLst>
                                          <p:attrName>ppt_y</p:attrName>
                                        </p:attrNameLst>
                                      </p:cBhvr>
                                      <p:tavLst>
                                        <p:tav tm="0">
                                          <p:val>
                                            <p:strVal val="#ppt_y+#ppt_h*1.125000"/>
                                          </p:val>
                                        </p:tav>
                                        <p:tav tm="100000">
                                          <p:val>
                                            <p:strVal val="#ppt_y"/>
                                          </p:val>
                                        </p:tav>
                                      </p:tavLst>
                                    </p:anim>
                                    <p:animEffect transition="in" filter="wipe(up)">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4" grpId="0" animBg="1"/>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pic>
        <p:nvPicPr>
          <p:cNvPr id="2" name="Picture 1" descr="Mastery_staircase.tif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55697" y="9452"/>
            <a:ext cx="7880351" cy="5912988"/>
          </a:xfrm>
          <a:prstGeom prst="rect">
            <a:avLst/>
          </a:prstGeom>
        </p:spPr>
      </p:pic>
      <p:cxnSp>
        <p:nvCxnSpPr>
          <p:cNvPr id="5" name="Straight Connector 4"/>
          <p:cNvCxnSpPr/>
          <p:nvPr/>
        </p:nvCxnSpPr>
        <p:spPr>
          <a:xfrm>
            <a:off x="4385733" y="3403600"/>
            <a:ext cx="914400" cy="0"/>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sp>
        <p:nvSpPr>
          <p:cNvPr id="7" name="Left Brace 6"/>
          <p:cNvSpPr/>
          <p:nvPr/>
        </p:nvSpPr>
        <p:spPr>
          <a:xfrm>
            <a:off x="5080000" y="2861733"/>
            <a:ext cx="220133" cy="541867"/>
          </a:xfrm>
          <a:prstGeom prst="leftBrace">
            <a:avLst/>
          </a:prstGeom>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n>
                <a:solidFill>
                  <a:srgbClr val="FF0000"/>
                </a:solidFill>
              </a:ln>
              <a:solidFill>
                <a:srgbClr val="FF0000"/>
              </a:solidFill>
            </a:endParaRPr>
          </a:p>
        </p:txBody>
      </p:sp>
      <p:sp>
        <p:nvSpPr>
          <p:cNvPr id="8" name="TextBox 7"/>
          <p:cNvSpPr txBox="1"/>
          <p:nvPr/>
        </p:nvSpPr>
        <p:spPr>
          <a:xfrm>
            <a:off x="2408281" y="2384679"/>
            <a:ext cx="2671719" cy="954107"/>
          </a:xfrm>
          <a:prstGeom prst="rect">
            <a:avLst/>
          </a:prstGeom>
          <a:noFill/>
        </p:spPr>
        <p:txBody>
          <a:bodyPr wrap="square" rtlCol="0">
            <a:spAutoFit/>
          </a:bodyPr>
          <a:lstStyle/>
          <a:p>
            <a:r>
              <a:rPr lang="en-US" sz="2800" dirty="0" smtClean="0">
                <a:solidFill>
                  <a:srgbClr val="008000"/>
                </a:solidFill>
              </a:rPr>
              <a:t>New material if placed correctly</a:t>
            </a:r>
            <a:endParaRPr lang="en-US" sz="2800" dirty="0">
              <a:solidFill>
                <a:srgbClr val="008000"/>
              </a:solidFill>
            </a:endParaRPr>
          </a:p>
        </p:txBody>
      </p:sp>
      <p:cxnSp>
        <p:nvCxnSpPr>
          <p:cNvPr id="10" name="Straight Connector 9"/>
          <p:cNvCxnSpPr/>
          <p:nvPr/>
        </p:nvCxnSpPr>
        <p:spPr>
          <a:xfrm flipV="1">
            <a:off x="4385733" y="4013200"/>
            <a:ext cx="914400"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2" name="Right Brace 11"/>
          <p:cNvSpPr/>
          <p:nvPr/>
        </p:nvSpPr>
        <p:spPr>
          <a:xfrm>
            <a:off x="5300133" y="2861733"/>
            <a:ext cx="423334" cy="1151467"/>
          </a:xfrm>
          <a:prstGeom prst="righ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TextBox 16"/>
          <p:cNvSpPr txBox="1"/>
          <p:nvPr/>
        </p:nvSpPr>
        <p:spPr>
          <a:xfrm>
            <a:off x="5723467" y="3059094"/>
            <a:ext cx="3210983" cy="954107"/>
          </a:xfrm>
          <a:prstGeom prst="rect">
            <a:avLst/>
          </a:prstGeom>
          <a:noFill/>
        </p:spPr>
        <p:txBody>
          <a:bodyPr wrap="square" rtlCol="0">
            <a:spAutoFit/>
          </a:bodyPr>
          <a:lstStyle/>
          <a:p>
            <a:r>
              <a:rPr lang="en-US" sz="2800" dirty="0" smtClean="0">
                <a:solidFill>
                  <a:srgbClr val="FF0000"/>
                </a:solidFill>
              </a:rPr>
              <a:t>New material if placed incorrectly</a:t>
            </a:r>
            <a:endParaRPr lang="en-US" sz="2800" dirty="0">
              <a:solidFill>
                <a:srgbClr val="FF0000"/>
              </a:solidFill>
            </a:endParaRPr>
          </a:p>
        </p:txBody>
      </p:sp>
    </p:spTree>
    <p:extLst>
      <p:ext uri="{BB962C8B-B14F-4D97-AF65-F5344CB8AC3E}">
        <p14:creationId xmlns:p14="http://schemas.microsoft.com/office/powerpoint/2010/main" val="23464931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p:tgtEl>
                                          <p:spTgt spid="8"/>
                                        </p:tgtEl>
                                        <p:attrNameLst>
                                          <p:attrName>ppt_y</p:attrName>
                                        </p:attrNameLst>
                                      </p:cBhvr>
                                      <p:tavLst>
                                        <p:tav tm="0">
                                          <p:val>
                                            <p:strVal val="#ppt_y+#ppt_h*1.125000"/>
                                          </p:val>
                                        </p:tav>
                                        <p:tav tm="100000">
                                          <p:val>
                                            <p:strVal val="#ppt_y"/>
                                          </p:val>
                                        </p:tav>
                                      </p:tavLst>
                                    </p:anim>
                                    <p:animEffect transition="in" filter="wipe(up)">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nodeType="clickEffect">
                                  <p:stCondLst>
                                    <p:cond delay="0"/>
                                  </p:stCondLst>
                                  <p:childTnLst>
                                    <p:set>
                                      <p:cBhvr>
                                        <p:cTn id="28" dur="1" fill="hold">
                                          <p:stCondLst>
                                            <p:cond delay="0"/>
                                          </p:stCondLst>
                                        </p:cTn>
                                        <p:tgtEl>
                                          <p:spTgt spid="17">
                                            <p:txEl>
                                              <p:pRg st="0" end="0"/>
                                            </p:txEl>
                                          </p:spTgt>
                                        </p:tgtEl>
                                        <p:attrNameLst>
                                          <p:attrName>style.visibility</p:attrName>
                                        </p:attrNameLst>
                                      </p:cBhvr>
                                      <p:to>
                                        <p:strVal val="visible"/>
                                      </p:to>
                                    </p:set>
                                    <p:anim calcmode="lin" valueType="num">
                                      <p:cBhvr additive="base">
                                        <p:cTn id="29" dur="500"/>
                                        <p:tgtEl>
                                          <p:spTgt spid="17">
                                            <p:txEl>
                                              <p:pRg st="0" end="0"/>
                                            </p:txEl>
                                          </p:spTgt>
                                        </p:tgtEl>
                                        <p:attrNameLst>
                                          <p:attrName>ppt_y</p:attrName>
                                        </p:attrNameLst>
                                      </p:cBhvr>
                                      <p:tavLst>
                                        <p:tav tm="0">
                                          <p:val>
                                            <p:strVal val="#ppt_y+#ppt_h*1.125000"/>
                                          </p:val>
                                        </p:tav>
                                        <p:tav tm="100000">
                                          <p:val>
                                            <p:strVal val="#ppt_y"/>
                                          </p:val>
                                        </p:tav>
                                      </p:tavLst>
                                    </p:anim>
                                    <p:animEffect transition="in" filter="wipe(up)">
                                      <p:cBhvr>
                                        <p:cTn id="30"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15362" name="Content Placeholder 23"/>
          <p:cNvSpPr>
            <a:spLocks noGrp="1"/>
          </p:cNvSpPr>
          <p:nvPr>
            <p:ph sz="half" idx="4294967295"/>
          </p:nvPr>
        </p:nvSpPr>
        <p:spPr>
          <a:xfrm>
            <a:off x="1831975" y="2414588"/>
            <a:ext cx="7312025" cy="3516312"/>
          </a:xfrm>
        </p:spPr>
        <p:txBody>
          <a:bodyPr/>
          <a:lstStyle/>
          <a:p>
            <a:r>
              <a:rPr lang="en-US" dirty="0" smtClean="0">
                <a:latin typeface="Gill Sans MT" charset="0"/>
                <a:ea typeface="ＭＳ Ｐゴシック" charset="0"/>
                <a:cs typeface="ＭＳ Ｐゴシック" charset="0"/>
              </a:rPr>
              <a:t>Placement tests provide just an initial snapshot of students’ skills.</a:t>
            </a:r>
          </a:p>
          <a:p>
            <a:r>
              <a:rPr lang="en-US" u="sng" dirty="0" smtClean="0">
                <a:latin typeface="Gill Sans MT" charset="0"/>
                <a:ea typeface="ＭＳ Ｐゴシック" charset="0"/>
                <a:cs typeface="ＭＳ Ｐゴシック" charset="0"/>
              </a:rPr>
              <a:t>First-time correct percentages</a:t>
            </a:r>
            <a:r>
              <a:rPr lang="en-US" dirty="0" smtClean="0">
                <a:latin typeface="Gill Sans MT" charset="0"/>
                <a:ea typeface="ＭＳ Ｐゴシック" charset="0"/>
                <a:cs typeface="ＭＳ Ｐゴシック" charset="0"/>
              </a:rPr>
              <a:t> allow for assessment of student placement at any point in the program.</a:t>
            </a:r>
          </a:p>
          <a:p>
            <a:r>
              <a:rPr lang="en-US" dirty="0" smtClean="0">
                <a:latin typeface="Gill Sans MT" charset="0"/>
                <a:ea typeface="ＭＳ Ｐゴシック" charset="0"/>
                <a:cs typeface="ＭＳ Ｐゴシック" charset="0"/>
              </a:rPr>
              <a:t>They provide much more information than responses after corrections (RACs).</a:t>
            </a:r>
            <a:endParaRPr lang="en-US" dirty="0">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15367" name="Content Placeholder 23"/>
          <p:cNvSpPr>
            <a:spLocks noGrp="1"/>
          </p:cNvSpPr>
          <p:nvPr>
            <p:ph sz="half" idx="4294967295"/>
          </p:nvPr>
        </p:nvSpPr>
        <p:spPr>
          <a:xfrm>
            <a:off x="1435100" y="1403356"/>
            <a:ext cx="7312025" cy="947738"/>
          </a:xfrm>
        </p:spPr>
        <p:txBody>
          <a:bodyPr/>
          <a:lstStyle/>
          <a:p>
            <a:pPr>
              <a:buFont typeface="Wingdings 2" charset="0"/>
              <a:buNone/>
            </a:pPr>
            <a:r>
              <a:rPr lang="en-US" dirty="0" smtClean="0">
                <a:latin typeface="Gill Sans MT" charset="0"/>
                <a:ea typeface="ＭＳ Ｐゴシック" charset="0"/>
                <a:cs typeface="ＭＳ Ｐゴシック" charset="0"/>
              </a:rPr>
              <a:t>How determine whether students are appropriately placed?</a:t>
            </a:r>
            <a:endParaRPr lang="en-US" dirty="0">
              <a:latin typeface="Gill Sans MT" charset="0"/>
              <a:ea typeface="ＭＳ Ｐゴシック" charset="0"/>
              <a:cs typeface="ＭＳ Ｐゴシック" charset="0"/>
            </a:endParaRPr>
          </a:p>
        </p:txBody>
      </p:sp>
    </p:spTree>
    <p:extLst>
      <p:ext uri="{BB962C8B-B14F-4D97-AF65-F5344CB8AC3E}">
        <p14:creationId xmlns:p14="http://schemas.microsoft.com/office/powerpoint/2010/main" val="10833039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Effect transition="in" filter="wipe(down)">
                                      <p:cBhvr>
                                        <p:cTn id="7" dur="500"/>
                                        <p:tgtEl>
                                          <p:spTgt spid="1536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5362">
                                            <p:txEl>
                                              <p:pRg st="1" end="1"/>
                                            </p:txEl>
                                          </p:spTgt>
                                        </p:tgtEl>
                                        <p:attrNameLst>
                                          <p:attrName>style.visibility</p:attrName>
                                        </p:attrNameLst>
                                      </p:cBhvr>
                                      <p:to>
                                        <p:strVal val="visible"/>
                                      </p:to>
                                    </p:set>
                                    <p:animEffect transition="in" filter="wipe(down)">
                                      <p:cBhvr>
                                        <p:cTn id="12" dur="500"/>
                                        <p:tgtEl>
                                          <p:spTgt spid="1536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5362">
                                            <p:txEl>
                                              <p:pRg st="2" end="2"/>
                                            </p:txEl>
                                          </p:spTgt>
                                        </p:tgtEl>
                                        <p:attrNameLst>
                                          <p:attrName>style.visibility</p:attrName>
                                        </p:attrNameLst>
                                      </p:cBhvr>
                                      <p:to>
                                        <p:strVal val="visible"/>
                                      </p:to>
                                    </p:set>
                                    <p:animEffect transition="in" filter="wipe(down)">
                                      <p:cBhvr>
                                        <p:cTn id="17" dur="500"/>
                                        <p:tgtEl>
                                          <p:spTgt spid="1536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pic>
        <p:nvPicPr>
          <p:cNvPr id="2" name="Picture 1" descr="2.2 picture.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7113" y="-16922"/>
            <a:ext cx="8131175" cy="5905402"/>
          </a:xfrm>
          <a:prstGeom prst="rect">
            <a:avLst/>
          </a:prstGeom>
        </p:spPr>
      </p:pic>
    </p:spTree>
    <p:extLst>
      <p:ext uri="{BB962C8B-B14F-4D97-AF65-F5344CB8AC3E}">
        <p14:creationId xmlns:p14="http://schemas.microsoft.com/office/powerpoint/2010/main" val="280027574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2" name="Isosceles Triangle 1"/>
          <p:cNvSpPr/>
          <p:nvPr/>
        </p:nvSpPr>
        <p:spPr>
          <a:xfrm>
            <a:off x="1645709" y="1417638"/>
            <a:ext cx="6804025" cy="4288895"/>
          </a:xfrm>
          <a:prstGeom prst="triangle">
            <a:avLst/>
          </a:prstGeom>
          <a:gradFill flip="none" rotWithShape="1">
            <a:gsLst>
              <a:gs pos="0">
                <a:schemeClr val="accent1">
                  <a:tint val="92000"/>
                  <a:satMod val="170000"/>
                  <a:alpha val="30000"/>
                </a:schemeClr>
              </a:gs>
              <a:gs pos="15000">
                <a:schemeClr val="accent1">
                  <a:tint val="92000"/>
                  <a:shade val="99000"/>
                  <a:satMod val="170000"/>
                  <a:alpha val="30000"/>
                </a:schemeClr>
              </a:gs>
              <a:gs pos="62000">
                <a:schemeClr val="accent1">
                  <a:tint val="96000"/>
                  <a:shade val="80000"/>
                  <a:satMod val="170000"/>
                  <a:alpha val="30000"/>
                </a:schemeClr>
              </a:gs>
              <a:gs pos="97000">
                <a:schemeClr val="accent1">
                  <a:tint val="98000"/>
                  <a:shade val="63000"/>
                  <a:satMod val="170000"/>
                  <a:alpha val="30000"/>
                </a:schemeClr>
              </a:gs>
              <a:gs pos="100000">
                <a:schemeClr val="accent1">
                  <a:shade val="62000"/>
                  <a:satMod val="170000"/>
                  <a:alpha val="30000"/>
                </a:schemeClr>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p:nvPr/>
        </p:nvCxnSpPr>
        <p:spPr>
          <a:xfrm flipV="1">
            <a:off x="2201333" y="4978400"/>
            <a:ext cx="5689600" cy="16933"/>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805641" y="4182552"/>
            <a:ext cx="447569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3505200" y="3335905"/>
            <a:ext cx="3081867"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2048932" y="5087034"/>
            <a:ext cx="5926666" cy="584776"/>
          </a:xfrm>
          <a:prstGeom prst="rect">
            <a:avLst/>
          </a:prstGeom>
        </p:spPr>
        <p:txBody>
          <a:bodyPr wrap="square">
            <a:spAutoFit/>
          </a:bodyPr>
          <a:lstStyle/>
          <a:p>
            <a:pPr algn="ctr"/>
            <a:r>
              <a:rPr lang="en-US" sz="3200" dirty="0" smtClean="0"/>
              <a:t>Student Engagement</a:t>
            </a:r>
            <a:endParaRPr lang="en-US" sz="3200" dirty="0"/>
          </a:p>
        </p:txBody>
      </p:sp>
      <p:sp>
        <p:nvSpPr>
          <p:cNvPr id="6" name="Rectangle 5"/>
          <p:cNvSpPr/>
          <p:nvPr/>
        </p:nvSpPr>
        <p:spPr>
          <a:xfrm>
            <a:off x="2760132" y="4248373"/>
            <a:ext cx="4572000" cy="584776"/>
          </a:xfrm>
          <a:prstGeom prst="rect">
            <a:avLst/>
          </a:prstGeom>
        </p:spPr>
        <p:txBody>
          <a:bodyPr>
            <a:spAutoFit/>
          </a:bodyPr>
          <a:lstStyle/>
          <a:p>
            <a:pPr algn="ctr"/>
            <a:r>
              <a:rPr lang="en-US" sz="3200" dirty="0" smtClean="0"/>
              <a:t>Proper Placement </a:t>
            </a:r>
            <a:endParaRPr lang="en-US" sz="3200" dirty="0"/>
          </a:p>
        </p:txBody>
      </p:sp>
      <p:sp>
        <p:nvSpPr>
          <p:cNvPr id="7" name="Rectangle 6"/>
          <p:cNvSpPr/>
          <p:nvPr/>
        </p:nvSpPr>
        <p:spPr>
          <a:xfrm>
            <a:off x="2805641" y="3390660"/>
            <a:ext cx="4560357" cy="830997"/>
          </a:xfrm>
          <a:prstGeom prst="rect">
            <a:avLst/>
          </a:prstGeom>
        </p:spPr>
        <p:txBody>
          <a:bodyPr wrap="square">
            <a:spAutoFit/>
          </a:bodyPr>
          <a:lstStyle/>
          <a:p>
            <a:pPr algn="ctr"/>
            <a:r>
              <a:rPr lang="en-US" sz="2400" dirty="0" smtClean="0">
                <a:solidFill>
                  <a:srgbClr val="FF0000"/>
                </a:solidFill>
              </a:rPr>
              <a:t>Is instruction </a:t>
            </a:r>
            <a:r>
              <a:rPr lang="en-US" sz="2400" i="1" dirty="0" smtClean="0">
                <a:solidFill>
                  <a:srgbClr val="FF0000"/>
                </a:solidFill>
              </a:rPr>
              <a:t>effective</a:t>
            </a:r>
            <a:r>
              <a:rPr lang="en-US" sz="2400" dirty="0" smtClean="0">
                <a:solidFill>
                  <a:srgbClr val="FF0000"/>
                </a:solidFill>
              </a:rPr>
              <a:t> – do students master </a:t>
            </a:r>
            <a:r>
              <a:rPr lang="en-US" sz="2400" dirty="0">
                <a:solidFill>
                  <a:srgbClr val="FF0000"/>
                </a:solidFill>
              </a:rPr>
              <a:t>the </a:t>
            </a:r>
            <a:r>
              <a:rPr lang="en-US" sz="2400" dirty="0" smtClean="0">
                <a:solidFill>
                  <a:srgbClr val="FF0000"/>
                </a:solidFill>
              </a:rPr>
              <a:t>material? </a:t>
            </a:r>
            <a:endParaRPr lang="en-US" sz="2400" dirty="0">
              <a:solidFill>
                <a:srgbClr val="FF0000"/>
              </a:solidFill>
            </a:endParaRPr>
          </a:p>
        </p:txBody>
      </p:sp>
    </p:spTree>
    <p:extLst>
      <p:ext uri="{BB962C8B-B14F-4D97-AF65-F5344CB8AC3E}">
        <p14:creationId xmlns:p14="http://schemas.microsoft.com/office/powerpoint/2010/main" val="25758191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anim calcmode="lin" valueType="num">
                                      <p:cBhvr>
                                        <p:cTn id="8" dur="2000" fill="hold"/>
                                        <p:tgtEl>
                                          <p:spTgt spid="6">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pic>
        <p:nvPicPr>
          <p:cNvPr id="2" name="Picture 1" descr="IW_at_Mastery copy.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26613" y="274639"/>
            <a:ext cx="7748694" cy="5499628"/>
          </a:xfrm>
          <a:prstGeom prst="rect">
            <a:avLst/>
          </a:prstGeom>
        </p:spPr>
      </p:pic>
    </p:spTree>
    <p:extLst>
      <p:ext uri="{BB962C8B-B14F-4D97-AF65-F5344CB8AC3E}">
        <p14:creationId xmlns:p14="http://schemas.microsoft.com/office/powerpoint/2010/main" val="172951691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2" name="Isosceles Triangle 1"/>
          <p:cNvSpPr/>
          <p:nvPr/>
        </p:nvSpPr>
        <p:spPr>
          <a:xfrm>
            <a:off x="1645709" y="1417638"/>
            <a:ext cx="6804025" cy="4288895"/>
          </a:xfrm>
          <a:prstGeom prst="triangle">
            <a:avLst/>
          </a:prstGeom>
          <a:gradFill flip="none" rotWithShape="1">
            <a:gsLst>
              <a:gs pos="0">
                <a:schemeClr val="accent1">
                  <a:tint val="92000"/>
                  <a:satMod val="170000"/>
                  <a:alpha val="30000"/>
                </a:schemeClr>
              </a:gs>
              <a:gs pos="15000">
                <a:schemeClr val="accent1">
                  <a:tint val="92000"/>
                  <a:shade val="99000"/>
                  <a:satMod val="170000"/>
                  <a:alpha val="30000"/>
                </a:schemeClr>
              </a:gs>
              <a:gs pos="62000">
                <a:schemeClr val="accent1">
                  <a:tint val="96000"/>
                  <a:shade val="80000"/>
                  <a:satMod val="170000"/>
                  <a:alpha val="30000"/>
                </a:schemeClr>
              </a:gs>
              <a:gs pos="97000">
                <a:schemeClr val="accent1">
                  <a:tint val="98000"/>
                  <a:shade val="63000"/>
                  <a:satMod val="170000"/>
                  <a:alpha val="30000"/>
                </a:schemeClr>
              </a:gs>
              <a:gs pos="100000">
                <a:schemeClr val="accent1">
                  <a:shade val="62000"/>
                  <a:satMod val="170000"/>
                  <a:alpha val="30000"/>
                </a:schemeClr>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p:nvPr/>
        </p:nvCxnSpPr>
        <p:spPr>
          <a:xfrm flipV="1">
            <a:off x="2201333" y="4978400"/>
            <a:ext cx="5689600" cy="16933"/>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805641" y="4182552"/>
            <a:ext cx="447569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3505200" y="3335905"/>
            <a:ext cx="3081867"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2048932" y="5087034"/>
            <a:ext cx="5926666" cy="584776"/>
          </a:xfrm>
          <a:prstGeom prst="rect">
            <a:avLst/>
          </a:prstGeom>
        </p:spPr>
        <p:txBody>
          <a:bodyPr wrap="square">
            <a:spAutoFit/>
          </a:bodyPr>
          <a:lstStyle/>
          <a:p>
            <a:pPr algn="ctr"/>
            <a:r>
              <a:rPr lang="en-US" sz="3200" dirty="0" smtClean="0"/>
              <a:t>Student Engagement</a:t>
            </a:r>
            <a:endParaRPr lang="en-US" sz="3200" dirty="0"/>
          </a:p>
        </p:txBody>
      </p:sp>
      <p:sp>
        <p:nvSpPr>
          <p:cNvPr id="6" name="Rectangle 5"/>
          <p:cNvSpPr/>
          <p:nvPr/>
        </p:nvSpPr>
        <p:spPr>
          <a:xfrm>
            <a:off x="2760132" y="4248373"/>
            <a:ext cx="4572000" cy="584776"/>
          </a:xfrm>
          <a:prstGeom prst="rect">
            <a:avLst/>
          </a:prstGeom>
        </p:spPr>
        <p:txBody>
          <a:bodyPr>
            <a:spAutoFit/>
          </a:bodyPr>
          <a:lstStyle/>
          <a:p>
            <a:pPr algn="ctr"/>
            <a:r>
              <a:rPr lang="en-US" sz="3200" dirty="0" smtClean="0"/>
              <a:t>Proper Placement </a:t>
            </a:r>
            <a:endParaRPr lang="en-US" sz="3200" dirty="0"/>
          </a:p>
        </p:txBody>
      </p:sp>
      <p:sp>
        <p:nvSpPr>
          <p:cNvPr id="7" name="Rectangle 6"/>
          <p:cNvSpPr/>
          <p:nvPr/>
        </p:nvSpPr>
        <p:spPr>
          <a:xfrm>
            <a:off x="3115733" y="3204397"/>
            <a:ext cx="3894667" cy="1077218"/>
          </a:xfrm>
          <a:prstGeom prst="rect">
            <a:avLst/>
          </a:prstGeom>
        </p:spPr>
        <p:txBody>
          <a:bodyPr wrap="square">
            <a:spAutoFit/>
          </a:bodyPr>
          <a:lstStyle/>
          <a:p>
            <a:pPr algn="ctr"/>
            <a:r>
              <a:rPr lang="en-US" sz="3200" dirty="0"/>
              <a:t>E</a:t>
            </a:r>
            <a:r>
              <a:rPr lang="en-US" sz="3200" dirty="0" smtClean="0"/>
              <a:t>ffectiveness of Instruction</a:t>
            </a:r>
            <a:endParaRPr lang="en-US" sz="3200" dirty="0"/>
          </a:p>
        </p:txBody>
      </p:sp>
      <p:sp>
        <p:nvSpPr>
          <p:cNvPr id="8" name="Rectangle 7"/>
          <p:cNvSpPr/>
          <p:nvPr/>
        </p:nvSpPr>
        <p:spPr>
          <a:xfrm>
            <a:off x="2805641" y="2239202"/>
            <a:ext cx="4572000" cy="830997"/>
          </a:xfrm>
          <a:prstGeom prst="rect">
            <a:avLst/>
          </a:prstGeom>
        </p:spPr>
        <p:txBody>
          <a:bodyPr>
            <a:spAutoFit/>
          </a:bodyPr>
          <a:lstStyle/>
          <a:p>
            <a:pPr algn="ctr"/>
            <a:r>
              <a:rPr lang="en-US" sz="2400" dirty="0">
                <a:solidFill>
                  <a:srgbClr val="FF0000"/>
                </a:solidFill>
              </a:rPr>
              <a:t>Is instruction </a:t>
            </a:r>
            <a:r>
              <a:rPr lang="en-US" sz="2400" i="1" dirty="0" smtClean="0">
                <a:solidFill>
                  <a:srgbClr val="FF0000"/>
                </a:solidFill>
              </a:rPr>
              <a:t>efficient</a:t>
            </a:r>
            <a:r>
              <a:rPr lang="en-US" sz="2400" dirty="0" smtClean="0">
                <a:solidFill>
                  <a:srgbClr val="FF0000"/>
                </a:solidFill>
              </a:rPr>
              <a:t> – is time being used wisely?</a:t>
            </a:r>
            <a:endParaRPr lang="en-US" sz="2400" dirty="0">
              <a:solidFill>
                <a:srgbClr val="FF0000"/>
              </a:solidFill>
            </a:endParaRPr>
          </a:p>
        </p:txBody>
      </p:sp>
    </p:spTree>
    <p:extLst>
      <p:ext uri="{BB962C8B-B14F-4D97-AF65-F5344CB8AC3E}">
        <p14:creationId xmlns:p14="http://schemas.microsoft.com/office/powerpoint/2010/main" val="32843558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pic>
        <p:nvPicPr>
          <p:cNvPr id="2" name="Picture 1" descr="pugg-wall-clock__13080_PE040801_S4 copy.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35101" y="0"/>
            <a:ext cx="6286500" cy="5930900"/>
          </a:xfrm>
          <a:prstGeom prst="rect">
            <a:avLst/>
          </a:prstGeom>
        </p:spPr>
      </p:pic>
      <p:sp>
        <p:nvSpPr>
          <p:cNvPr id="5" name="Rounded Rectangle 4"/>
          <p:cNvSpPr/>
          <p:nvPr/>
        </p:nvSpPr>
        <p:spPr>
          <a:xfrm>
            <a:off x="4250267" y="3674533"/>
            <a:ext cx="609600" cy="321734"/>
          </a:xfrm>
          <a:prstGeom prst="roundRect">
            <a:avLst/>
          </a:prstGeom>
          <a:gradFill flip="none" rotWithShape="1">
            <a:gsLst>
              <a:gs pos="0">
                <a:schemeClr val="accent1">
                  <a:tint val="92000"/>
                  <a:satMod val="170000"/>
                </a:schemeClr>
              </a:gs>
              <a:gs pos="15000">
                <a:schemeClr val="accent1">
                  <a:tint val="92000"/>
                  <a:shade val="99000"/>
                  <a:satMod val="170000"/>
                </a:schemeClr>
              </a:gs>
              <a:gs pos="62000">
                <a:schemeClr val="accent1">
                  <a:tint val="96000"/>
                  <a:shade val="80000"/>
                  <a:satMod val="170000"/>
                </a:schemeClr>
              </a:gs>
              <a:gs pos="97000">
                <a:schemeClr val="accent1">
                  <a:tint val="98000"/>
                  <a:shade val="63000"/>
                  <a:satMod val="170000"/>
                </a:schemeClr>
              </a:gs>
              <a:gs pos="100000">
                <a:schemeClr val="accent1">
                  <a:shade val="62000"/>
                  <a:satMod val="170000"/>
                </a:schemeClr>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565281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2" name="Isosceles Triangle 1"/>
          <p:cNvSpPr/>
          <p:nvPr/>
        </p:nvSpPr>
        <p:spPr>
          <a:xfrm>
            <a:off x="1645709" y="1417638"/>
            <a:ext cx="6804025" cy="4288895"/>
          </a:xfrm>
          <a:prstGeom prst="triangle">
            <a:avLst/>
          </a:prstGeom>
          <a:gradFill flip="none" rotWithShape="1">
            <a:gsLst>
              <a:gs pos="0">
                <a:schemeClr val="accent1">
                  <a:tint val="92000"/>
                  <a:satMod val="170000"/>
                  <a:alpha val="30000"/>
                </a:schemeClr>
              </a:gs>
              <a:gs pos="15000">
                <a:schemeClr val="accent1">
                  <a:tint val="92000"/>
                  <a:shade val="99000"/>
                  <a:satMod val="170000"/>
                  <a:alpha val="30000"/>
                </a:schemeClr>
              </a:gs>
              <a:gs pos="62000">
                <a:schemeClr val="accent1">
                  <a:tint val="96000"/>
                  <a:shade val="80000"/>
                  <a:satMod val="170000"/>
                  <a:alpha val="30000"/>
                </a:schemeClr>
              </a:gs>
              <a:gs pos="97000">
                <a:schemeClr val="accent1">
                  <a:tint val="98000"/>
                  <a:shade val="63000"/>
                  <a:satMod val="170000"/>
                  <a:alpha val="30000"/>
                </a:schemeClr>
              </a:gs>
              <a:gs pos="100000">
                <a:schemeClr val="accent1">
                  <a:shade val="62000"/>
                  <a:satMod val="170000"/>
                  <a:alpha val="30000"/>
                </a:schemeClr>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p:nvPr/>
        </p:nvCxnSpPr>
        <p:spPr>
          <a:xfrm flipV="1">
            <a:off x="2201333" y="4978400"/>
            <a:ext cx="5689600" cy="16933"/>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805641" y="4182552"/>
            <a:ext cx="447569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3505200" y="3335905"/>
            <a:ext cx="3081867"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2048932" y="5087034"/>
            <a:ext cx="5926666" cy="584776"/>
          </a:xfrm>
          <a:prstGeom prst="rect">
            <a:avLst/>
          </a:prstGeom>
        </p:spPr>
        <p:txBody>
          <a:bodyPr wrap="square">
            <a:spAutoFit/>
          </a:bodyPr>
          <a:lstStyle/>
          <a:p>
            <a:pPr algn="ctr"/>
            <a:r>
              <a:rPr lang="en-US" sz="3200" dirty="0" smtClean="0"/>
              <a:t>Student Engagement</a:t>
            </a:r>
            <a:endParaRPr lang="en-US" sz="3200" dirty="0"/>
          </a:p>
        </p:txBody>
      </p:sp>
      <p:sp>
        <p:nvSpPr>
          <p:cNvPr id="6" name="Rectangle 5"/>
          <p:cNvSpPr/>
          <p:nvPr/>
        </p:nvSpPr>
        <p:spPr>
          <a:xfrm>
            <a:off x="2760132" y="4248373"/>
            <a:ext cx="4572000" cy="584776"/>
          </a:xfrm>
          <a:prstGeom prst="rect">
            <a:avLst/>
          </a:prstGeom>
        </p:spPr>
        <p:txBody>
          <a:bodyPr>
            <a:spAutoFit/>
          </a:bodyPr>
          <a:lstStyle/>
          <a:p>
            <a:pPr algn="ctr"/>
            <a:r>
              <a:rPr lang="en-US" sz="3200" dirty="0" smtClean="0"/>
              <a:t>Proper Placement </a:t>
            </a:r>
            <a:endParaRPr lang="en-US" sz="3200" dirty="0"/>
          </a:p>
        </p:txBody>
      </p:sp>
      <p:sp>
        <p:nvSpPr>
          <p:cNvPr id="15" name="Rectangle 14"/>
          <p:cNvSpPr/>
          <p:nvPr/>
        </p:nvSpPr>
        <p:spPr>
          <a:xfrm>
            <a:off x="3183466" y="2214030"/>
            <a:ext cx="3708410" cy="1077218"/>
          </a:xfrm>
          <a:prstGeom prst="rect">
            <a:avLst/>
          </a:prstGeom>
        </p:spPr>
        <p:txBody>
          <a:bodyPr wrap="square">
            <a:spAutoFit/>
          </a:bodyPr>
          <a:lstStyle/>
          <a:p>
            <a:pPr algn="ctr"/>
            <a:r>
              <a:rPr lang="en-US" sz="3200" dirty="0" smtClean="0"/>
              <a:t>Efficiency</a:t>
            </a:r>
          </a:p>
          <a:p>
            <a:pPr algn="ctr"/>
            <a:r>
              <a:rPr lang="en-US" sz="3200" dirty="0" smtClean="0"/>
              <a:t> of Instruction</a:t>
            </a:r>
            <a:endParaRPr lang="en-US" sz="3200" dirty="0"/>
          </a:p>
        </p:txBody>
      </p:sp>
      <p:sp>
        <p:nvSpPr>
          <p:cNvPr id="16" name="Rectangle 15"/>
          <p:cNvSpPr/>
          <p:nvPr/>
        </p:nvSpPr>
        <p:spPr>
          <a:xfrm>
            <a:off x="3115733" y="3204397"/>
            <a:ext cx="3894667" cy="1077218"/>
          </a:xfrm>
          <a:prstGeom prst="rect">
            <a:avLst/>
          </a:prstGeom>
        </p:spPr>
        <p:txBody>
          <a:bodyPr wrap="square">
            <a:spAutoFit/>
          </a:bodyPr>
          <a:lstStyle/>
          <a:p>
            <a:pPr algn="ctr"/>
            <a:r>
              <a:rPr lang="en-US" sz="3200" dirty="0"/>
              <a:t>E</a:t>
            </a:r>
            <a:r>
              <a:rPr lang="en-US" sz="3200" dirty="0" smtClean="0"/>
              <a:t>ffectiveness of Instruction</a:t>
            </a:r>
            <a:endParaRPr lang="en-US" sz="3200" dirty="0"/>
          </a:p>
        </p:txBody>
      </p:sp>
    </p:spTree>
    <p:extLst>
      <p:ext uri="{BB962C8B-B14F-4D97-AF65-F5344CB8AC3E}">
        <p14:creationId xmlns:p14="http://schemas.microsoft.com/office/powerpoint/2010/main" val="29282384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1925" y="360362"/>
            <a:ext cx="7407275" cy="1654705"/>
          </a:xfrm>
        </p:spPr>
        <p:txBody>
          <a:bodyPr vert="horz" wrap="square" lIns="91440" tIns="45720" rIns="91440" bIns="45720" numCol="1" anchorCtr="0" compatLnSpc="1">
            <a:prstTxWarp prst="textNoShape">
              <a:avLst/>
            </a:prstTxWarp>
            <a:normAutofit/>
          </a:bodyPr>
          <a:lstStyle/>
          <a:p>
            <a:pPr>
              <a:defRPr/>
            </a:pPr>
            <a:r>
              <a:rPr lang="en-US" dirty="0" smtClean="0">
                <a:effectLst>
                  <a:outerShdw blurRad="38100" dist="38100" dir="2700000" algn="tl">
                    <a:srgbClr val="DDDDDD"/>
                  </a:outerShdw>
                </a:effectLst>
                <a:latin typeface="Gill Sans MT" charset="0"/>
                <a:ea typeface="ＭＳ Ｐゴシック" charset="0"/>
                <a:cs typeface="ＭＳ Ｐゴシック" charset="0"/>
              </a:rPr>
              <a:t>The 4 Things I Look for </a:t>
            </a:r>
            <a:r>
              <a:rPr lang="en-US" dirty="0">
                <a:effectLst>
                  <a:outerShdw blurRad="38100" dist="38100" dir="2700000" algn="tl">
                    <a:srgbClr val="DDDDDD"/>
                  </a:outerShdw>
                </a:effectLst>
                <a:latin typeface="Gill Sans MT" charset="0"/>
                <a:ea typeface="ＭＳ Ｐゴシック" charset="0"/>
                <a:cs typeface="ＭＳ Ｐゴシック" charset="0"/>
              </a:rPr>
              <a:t>i</a:t>
            </a:r>
            <a:r>
              <a:rPr lang="en-US" dirty="0" smtClean="0">
                <a:effectLst>
                  <a:outerShdw blurRad="38100" dist="38100" dir="2700000" algn="tl">
                    <a:srgbClr val="DDDDDD"/>
                  </a:outerShdw>
                </a:effectLst>
                <a:latin typeface="Gill Sans MT" charset="0"/>
                <a:ea typeface="ＭＳ Ｐゴシック" charset="0"/>
                <a:cs typeface="ＭＳ Ｐゴシック" charset="0"/>
              </a:rPr>
              <a:t>n a Direct </a:t>
            </a:r>
            <a:r>
              <a:rPr lang="en-US" dirty="0">
                <a:effectLst>
                  <a:outerShdw blurRad="38100" dist="38100" dir="2700000" algn="tl">
                    <a:srgbClr val="DDDDDD"/>
                  </a:outerShdw>
                </a:effectLst>
                <a:latin typeface="Gill Sans MT" charset="0"/>
                <a:ea typeface="ＭＳ Ｐゴシック" charset="0"/>
                <a:cs typeface="ＭＳ Ｐゴシック" charset="0"/>
              </a:rPr>
              <a:t>Instruction </a:t>
            </a:r>
            <a:r>
              <a:rPr lang="en-US" dirty="0" smtClean="0">
                <a:effectLst>
                  <a:outerShdw blurRad="38100" dist="38100" dir="2700000" algn="tl">
                    <a:srgbClr val="DDDDDD"/>
                  </a:outerShdw>
                </a:effectLst>
                <a:latin typeface="Gill Sans MT" charset="0"/>
                <a:ea typeface="ＭＳ Ｐゴシック" charset="0"/>
                <a:cs typeface="ＭＳ Ｐゴシック" charset="0"/>
              </a:rPr>
              <a:t>Classroom</a:t>
            </a:r>
            <a:endParaRPr lang="en-US"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13314" name="Subtitle 2"/>
          <p:cNvSpPr>
            <a:spLocks noGrp="1"/>
          </p:cNvSpPr>
          <p:nvPr>
            <p:ph type="subTitle" idx="1"/>
          </p:nvPr>
        </p:nvSpPr>
        <p:spPr>
          <a:xfrm>
            <a:off x="1371600" y="3052763"/>
            <a:ext cx="6400800" cy="1192212"/>
          </a:xfrm>
        </p:spPr>
        <p:txBody>
          <a:bodyPr/>
          <a:lstStyle/>
          <a:p>
            <a:pPr marL="26988"/>
            <a:r>
              <a:rPr lang="en-US" sz="3600" dirty="0">
                <a:solidFill>
                  <a:srgbClr val="320E04"/>
                </a:solidFill>
                <a:latin typeface="Gill Sans MT" charset="0"/>
                <a:ea typeface="ＭＳ Ｐゴシック" charset="0"/>
                <a:cs typeface="ＭＳ Ｐゴシック" charset="0"/>
              </a:rPr>
              <a:t>Dr. </a:t>
            </a:r>
            <a:r>
              <a:rPr lang="en-US" sz="3600" dirty="0" smtClean="0">
                <a:solidFill>
                  <a:srgbClr val="320E04"/>
                </a:solidFill>
                <a:latin typeface="Gill Sans MT" charset="0"/>
                <a:ea typeface="ＭＳ Ｐゴシック" charset="0"/>
                <a:cs typeface="ＭＳ Ｐゴシック" charset="0"/>
              </a:rPr>
              <a:t>Kurt Engelmann</a:t>
            </a:r>
            <a:endParaRPr lang="en-US" sz="3600" dirty="0">
              <a:solidFill>
                <a:srgbClr val="320E04"/>
              </a:solidFill>
              <a:latin typeface="Gill Sans MT" charset="0"/>
              <a:ea typeface="ＭＳ Ｐゴシック" charset="0"/>
              <a:cs typeface="ＭＳ Ｐゴシック" charset="0"/>
            </a:endParaRPr>
          </a:p>
          <a:p>
            <a:pPr marL="26988"/>
            <a:r>
              <a:rPr lang="en-US" sz="3600" dirty="0" smtClean="0">
                <a:solidFill>
                  <a:srgbClr val="320E04"/>
                </a:solidFill>
                <a:latin typeface="Gill Sans MT" charset="0"/>
                <a:ea typeface="ＭＳ Ｐゴシック" charset="0"/>
                <a:cs typeface="ＭＳ Ｐゴシック" charset="0"/>
              </a:rPr>
              <a:t>July 10, 2013</a:t>
            </a:r>
            <a:endParaRPr lang="en-US" sz="3600" dirty="0">
              <a:solidFill>
                <a:srgbClr val="320E04"/>
              </a:solidFill>
              <a:latin typeface="Gill Sans MT" charset="0"/>
              <a:ea typeface="ＭＳ Ｐゴシック" charset="0"/>
              <a:cs typeface="ＭＳ Ｐゴシック" charset="0"/>
            </a:endParaRPr>
          </a:p>
        </p:txBody>
      </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012825" y="633730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3317" name="Picture 7" descr="nifdi_log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113338"/>
            <a:ext cx="413385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159221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15362" name="Content Placeholder 23"/>
          <p:cNvSpPr>
            <a:spLocks noGrp="1"/>
          </p:cNvSpPr>
          <p:nvPr>
            <p:ph sz="half" idx="4294967295"/>
          </p:nvPr>
        </p:nvSpPr>
        <p:spPr>
          <a:xfrm>
            <a:off x="1831975" y="2499253"/>
            <a:ext cx="7312025" cy="3516312"/>
          </a:xfrm>
        </p:spPr>
        <p:txBody>
          <a:bodyPr/>
          <a:lstStyle/>
          <a:p>
            <a:r>
              <a:rPr lang="en-US" dirty="0" smtClean="0">
                <a:latin typeface="Gill Sans MT" charset="0"/>
                <a:ea typeface="ＭＳ Ｐゴシック" charset="0"/>
                <a:cs typeface="ＭＳ Ｐゴシック" charset="0"/>
              </a:rPr>
              <a:t>Lesson </a:t>
            </a:r>
            <a:r>
              <a:rPr lang="en-US" dirty="0">
                <a:latin typeface="Gill Sans MT" charset="0"/>
                <a:ea typeface="ＭＳ Ｐゴシック" charset="0"/>
                <a:cs typeface="ＭＳ Ｐゴシック" charset="0"/>
              </a:rPr>
              <a:t>progress </a:t>
            </a:r>
            <a:r>
              <a:rPr lang="en-US" dirty="0" smtClean="0">
                <a:latin typeface="Gill Sans MT" charset="0"/>
                <a:ea typeface="ＭＳ Ｐゴシック" charset="0"/>
                <a:cs typeface="ＭＳ Ｐゴシック" charset="0"/>
              </a:rPr>
              <a:t>without mastery is not progress at all.</a:t>
            </a:r>
          </a:p>
          <a:p>
            <a:r>
              <a:rPr lang="en-US" dirty="0" smtClean="0">
                <a:latin typeface="Gill Sans MT" charset="0"/>
                <a:ea typeface="ＭＳ Ｐゴシック" charset="0"/>
                <a:cs typeface="ＭＳ Ｐゴシック" charset="0"/>
              </a:rPr>
              <a:t>Accuracy (in reading, math facts, etc.) before fluency.</a:t>
            </a:r>
          </a:p>
          <a:p>
            <a:r>
              <a:rPr lang="en-US" dirty="0" smtClean="0">
                <a:latin typeface="Gill Sans MT" charset="0"/>
                <a:ea typeface="ＭＳ Ｐゴシック" charset="0"/>
                <a:cs typeface="ＭＳ Ｐゴシック" charset="0"/>
              </a:rPr>
              <a:t>Student mastery of lessons now provides for accelerated learning later.</a:t>
            </a:r>
          </a:p>
          <a:p>
            <a:endParaRPr lang="en-US" dirty="0">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15367" name="Content Placeholder 23"/>
          <p:cNvSpPr>
            <a:spLocks noGrp="1"/>
          </p:cNvSpPr>
          <p:nvPr>
            <p:ph sz="half" idx="4294967295"/>
          </p:nvPr>
        </p:nvSpPr>
        <p:spPr>
          <a:xfrm>
            <a:off x="1435100" y="1504954"/>
            <a:ext cx="7312025" cy="947738"/>
          </a:xfrm>
        </p:spPr>
        <p:txBody>
          <a:bodyPr/>
          <a:lstStyle/>
          <a:p>
            <a:pPr>
              <a:buFont typeface="Wingdings 2" charset="0"/>
              <a:buNone/>
            </a:pPr>
            <a:r>
              <a:rPr lang="en-US" dirty="0" smtClean="0">
                <a:latin typeface="Gill Sans MT" charset="0"/>
                <a:ea typeface="ＭＳ Ｐゴシック" charset="0"/>
                <a:cs typeface="ＭＳ Ｐゴシック" charset="0"/>
              </a:rPr>
              <a:t>Some sayings regarding </a:t>
            </a:r>
            <a:r>
              <a:rPr lang="en-US" i="1" dirty="0" smtClean="0">
                <a:latin typeface="Gill Sans MT" charset="0"/>
                <a:ea typeface="ＭＳ Ｐゴシック" charset="0"/>
                <a:cs typeface="ＭＳ Ｐゴシック" charset="0"/>
              </a:rPr>
              <a:t>effectiveness</a:t>
            </a:r>
            <a:r>
              <a:rPr lang="en-US" dirty="0" smtClean="0">
                <a:latin typeface="Gill Sans MT" charset="0"/>
                <a:ea typeface="ＭＳ Ｐゴシック" charset="0"/>
                <a:cs typeface="ＭＳ Ｐゴシック" charset="0"/>
              </a:rPr>
              <a:t> of instruction coming first:</a:t>
            </a:r>
            <a:endParaRPr lang="en-US" dirty="0">
              <a:latin typeface="Gill Sans MT" charset="0"/>
              <a:ea typeface="ＭＳ Ｐゴシック" charset="0"/>
              <a:cs typeface="ＭＳ Ｐゴシック" charset="0"/>
            </a:endParaRPr>
          </a:p>
        </p:txBody>
      </p:sp>
    </p:spTree>
    <p:extLst>
      <p:ext uri="{BB962C8B-B14F-4D97-AF65-F5344CB8AC3E}">
        <p14:creationId xmlns:p14="http://schemas.microsoft.com/office/powerpoint/2010/main" val="193472236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2" name="Isosceles Triangle 1"/>
          <p:cNvSpPr/>
          <p:nvPr/>
        </p:nvSpPr>
        <p:spPr>
          <a:xfrm>
            <a:off x="1645709" y="1417638"/>
            <a:ext cx="6804025" cy="4288895"/>
          </a:xfrm>
          <a:prstGeom prst="triangle">
            <a:avLst/>
          </a:prstGeom>
          <a:gradFill flip="none" rotWithShape="1">
            <a:gsLst>
              <a:gs pos="0">
                <a:schemeClr val="accent1">
                  <a:tint val="92000"/>
                  <a:satMod val="170000"/>
                  <a:alpha val="30000"/>
                </a:schemeClr>
              </a:gs>
              <a:gs pos="15000">
                <a:schemeClr val="accent1">
                  <a:tint val="92000"/>
                  <a:shade val="99000"/>
                  <a:satMod val="170000"/>
                  <a:alpha val="30000"/>
                </a:schemeClr>
              </a:gs>
              <a:gs pos="62000">
                <a:schemeClr val="accent1">
                  <a:tint val="96000"/>
                  <a:shade val="80000"/>
                  <a:satMod val="170000"/>
                  <a:alpha val="30000"/>
                </a:schemeClr>
              </a:gs>
              <a:gs pos="97000">
                <a:schemeClr val="accent1">
                  <a:tint val="98000"/>
                  <a:shade val="63000"/>
                  <a:satMod val="170000"/>
                  <a:alpha val="30000"/>
                </a:schemeClr>
              </a:gs>
              <a:gs pos="100000">
                <a:schemeClr val="accent1">
                  <a:shade val="62000"/>
                  <a:satMod val="170000"/>
                  <a:alpha val="30000"/>
                </a:schemeClr>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p:nvPr/>
        </p:nvCxnSpPr>
        <p:spPr>
          <a:xfrm flipV="1">
            <a:off x="2201333" y="4978400"/>
            <a:ext cx="5689600" cy="16933"/>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805641" y="4182552"/>
            <a:ext cx="447569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3505200" y="3335905"/>
            <a:ext cx="3081867"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2048932" y="5087034"/>
            <a:ext cx="5926666" cy="584776"/>
          </a:xfrm>
          <a:prstGeom prst="rect">
            <a:avLst/>
          </a:prstGeom>
        </p:spPr>
        <p:txBody>
          <a:bodyPr wrap="square">
            <a:spAutoFit/>
          </a:bodyPr>
          <a:lstStyle/>
          <a:p>
            <a:pPr algn="ctr"/>
            <a:r>
              <a:rPr lang="en-US" sz="3200" dirty="0" smtClean="0"/>
              <a:t>Student Engagement</a:t>
            </a:r>
            <a:endParaRPr lang="en-US" sz="3200" dirty="0"/>
          </a:p>
        </p:txBody>
      </p:sp>
      <p:sp>
        <p:nvSpPr>
          <p:cNvPr id="6" name="Rectangle 5"/>
          <p:cNvSpPr/>
          <p:nvPr/>
        </p:nvSpPr>
        <p:spPr>
          <a:xfrm>
            <a:off x="2760132" y="4248373"/>
            <a:ext cx="4572000" cy="584776"/>
          </a:xfrm>
          <a:prstGeom prst="rect">
            <a:avLst/>
          </a:prstGeom>
        </p:spPr>
        <p:txBody>
          <a:bodyPr>
            <a:spAutoFit/>
          </a:bodyPr>
          <a:lstStyle/>
          <a:p>
            <a:pPr algn="ctr"/>
            <a:r>
              <a:rPr lang="en-US" sz="3200" dirty="0" smtClean="0"/>
              <a:t>Proper Placement </a:t>
            </a:r>
            <a:endParaRPr lang="en-US" sz="3200" dirty="0"/>
          </a:p>
        </p:txBody>
      </p:sp>
      <p:sp>
        <p:nvSpPr>
          <p:cNvPr id="15" name="Rectangle 14"/>
          <p:cNvSpPr/>
          <p:nvPr/>
        </p:nvSpPr>
        <p:spPr>
          <a:xfrm>
            <a:off x="3183466" y="2214030"/>
            <a:ext cx="3708410" cy="1077218"/>
          </a:xfrm>
          <a:prstGeom prst="rect">
            <a:avLst/>
          </a:prstGeom>
        </p:spPr>
        <p:txBody>
          <a:bodyPr wrap="square">
            <a:spAutoFit/>
          </a:bodyPr>
          <a:lstStyle/>
          <a:p>
            <a:pPr algn="ctr"/>
            <a:r>
              <a:rPr lang="en-US" sz="3200" dirty="0" smtClean="0"/>
              <a:t>Efficiency</a:t>
            </a:r>
          </a:p>
          <a:p>
            <a:pPr algn="ctr"/>
            <a:r>
              <a:rPr lang="en-US" sz="3200" dirty="0" smtClean="0"/>
              <a:t> of Instruction</a:t>
            </a:r>
            <a:endParaRPr lang="en-US" sz="3200" dirty="0"/>
          </a:p>
        </p:txBody>
      </p:sp>
      <p:sp>
        <p:nvSpPr>
          <p:cNvPr id="16" name="Rectangle 15"/>
          <p:cNvSpPr/>
          <p:nvPr/>
        </p:nvSpPr>
        <p:spPr>
          <a:xfrm>
            <a:off x="3115733" y="3204397"/>
            <a:ext cx="3894667" cy="1077218"/>
          </a:xfrm>
          <a:prstGeom prst="rect">
            <a:avLst/>
          </a:prstGeom>
        </p:spPr>
        <p:txBody>
          <a:bodyPr wrap="square">
            <a:spAutoFit/>
          </a:bodyPr>
          <a:lstStyle/>
          <a:p>
            <a:pPr algn="ctr"/>
            <a:r>
              <a:rPr lang="en-US" sz="3200" dirty="0"/>
              <a:t>E</a:t>
            </a:r>
            <a:r>
              <a:rPr lang="en-US" sz="3200" dirty="0" smtClean="0"/>
              <a:t>ffectiveness of Instruction</a:t>
            </a:r>
            <a:endParaRPr lang="en-US" sz="3200" dirty="0"/>
          </a:p>
        </p:txBody>
      </p:sp>
      <p:sp>
        <p:nvSpPr>
          <p:cNvPr id="17" name="TextBox 16"/>
          <p:cNvSpPr txBox="1"/>
          <p:nvPr/>
        </p:nvSpPr>
        <p:spPr>
          <a:xfrm>
            <a:off x="2861746" y="1521480"/>
            <a:ext cx="4527201" cy="523220"/>
          </a:xfrm>
          <a:prstGeom prst="rect">
            <a:avLst/>
          </a:prstGeom>
          <a:noFill/>
        </p:spPr>
        <p:txBody>
          <a:bodyPr wrap="none" rtlCol="0">
            <a:spAutoFit/>
          </a:bodyPr>
          <a:lstStyle/>
          <a:p>
            <a:r>
              <a:rPr lang="en-US" sz="2800" dirty="0" smtClean="0">
                <a:solidFill>
                  <a:srgbClr val="FF0000"/>
                </a:solidFill>
              </a:rPr>
              <a:t>STUDENT         FOCUSED</a:t>
            </a:r>
            <a:endParaRPr lang="en-US" sz="2800" dirty="0">
              <a:solidFill>
                <a:srgbClr val="FF0000"/>
              </a:solidFill>
            </a:endParaRPr>
          </a:p>
        </p:txBody>
      </p:sp>
    </p:spTree>
    <p:extLst>
      <p:ext uri="{BB962C8B-B14F-4D97-AF65-F5344CB8AC3E}">
        <p14:creationId xmlns:p14="http://schemas.microsoft.com/office/powerpoint/2010/main" val="20864718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15362" name="Content Placeholder 23"/>
          <p:cNvSpPr>
            <a:spLocks noGrp="1"/>
          </p:cNvSpPr>
          <p:nvPr>
            <p:ph sz="half" idx="4294967295"/>
          </p:nvPr>
        </p:nvSpPr>
        <p:spPr>
          <a:xfrm>
            <a:off x="1831975" y="2573866"/>
            <a:ext cx="7312025" cy="3706283"/>
          </a:xfrm>
        </p:spPr>
        <p:txBody>
          <a:bodyPr/>
          <a:lstStyle/>
          <a:p>
            <a:r>
              <a:rPr lang="en-US" sz="3000" dirty="0" smtClean="0">
                <a:latin typeface="Gill Sans MT" charset="0"/>
                <a:ea typeface="ＭＳ Ｐゴシック" charset="0"/>
                <a:cs typeface="ＭＳ Ｐゴシック" charset="0"/>
              </a:rPr>
              <a:t>Look at student performance / behavior first…</a:t>
            </a:r>
          </a:p>
          <a:p>
            <a:r>
              <a:rPr lang="en-US" sz="3000" dirty="0" smtClean="0">
                <a:latin typeface="Gill Sans MT" charset="0"/>
                <a:ea typeface="ＭＳ Ｐゴシック" charset="0"/>
                <a:cs typeface="ＭＳ Ｐゴシック" charset="0"/>
              </a:rPr>
              <a:t>before looking at what the teacher/co-teacher is doing...</a:t>
            </a:r>
          </a:p>
          <a:p>
            <a:r>
              <a:rPr lang="en-US" sz="3000" dirty="0" smtClean="0">
                <a:latin typeface="Gill Sans MT" charset="0"/>
                <a:ea typeface="ＭＳ Ｐゴシック" charset="0"/>
                <a:cs typeface="ＭＳ Ｐゴシック" charset="0"/>
              </a:rPr>
              <a:t>to determine what, if anything, needs to be changed.</a:t>
            </a:r>
          </a:p>
          <a:p>
            <a:endParaRPr lang="en-US" sz="3000" dirty="0">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15367" name="Content Placeholder 23"/>
          <p:cNvSpPr>
            <a:spLocks noGrp="1"/>
          </p:cNvSpPr>
          <p:nvPr>
            <p:ph sz="half" idx="4294967295"/>
          </p:nvPr>
        </p:nvSpPr>
        <p:spPr>
          <a:xfrm>
            <a:off x="1435100" y="1504954"/>
            <a:ext cx="7312025" cy="947738"/>
          </a:xfrm>
        </p:spPr>
        <p:txBody>
          <a:bodyPr/>
          <a:lstStyle/>
          <a:p>
            <a:pPr>
              <a:buFont typeface="Wingdings 2" charset="0"/>
              <a:buNone/>
            </a:pPr>
            <a:r>
              <a:rPr lang="en-US" dirty="0" smtClean="0">
                <a:latin typeface="Gill Sans MT" charset="0"/>
                <a:ea typeface="ＭＳ Ｐゴシック" charset="0"/>
                <a:cs typeface="ＭＳ Ｐゴシック" charset="0"/>
              </a:rPr>
              <a:t>There is a particular order to the focus of each observation:</a:t>
            </a:r>
            <a:endParaRPr lang="en-US" dirty="0">
              <a:latin typeface="Gill Sans MT" charset="0"/>
              <a:ea typeface="ＭＳ Ｐゴシック" charset="0"/>
              <a:cs typeface="ＭＳ Ｐゴシック" charset="0"/>
            </a:endParaRPr>
          </a:p>
        </p:txBody>
      </p:sp>
    </p:spTree>
    <p:extLst>
      <p:ext uri="{BB962C8B-B14F-4D97-AF65-F5344CB8AC3E}">
        <p14:creationId xmlns:p14="http://schemas.microsoft.com/office/powerpoint/2010/main" val="375852802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2" name="Isosceles Triangle 1"/>
          <p:cNvSpPr/>
          <p:nvPr/>
        </p:nvSpPr>
        <p:spPr>
          <a:xfrm>
            <a:off x="1645709" y="1417638"/>
            <a:ext cx="6804025" cy="4288895"/>
          </a:xfrm>
          <a:prstGeom prst="triangle">
            <a:avLst/>
          </a:prstGeom>
          <a:gradFill flip="none" rotWithShape="1">
            <a:gsLst>
              <a:gs pos="0">
                <a:schemeClr val="accent1">
                  <a:tint val="92000"/>
                  <a:satMod val="170000"/>
                  <a:alpha val="30000"/>
                </a:schemeClr>
              </a:gs>
              <a:gs pos="15000">
                <a:schemeClr val="accent1">
                  <a:tint val="92000"/>
                  <a:shade val="99000"/>
                  <a:satMod val="170000"/>
                  <a:alpha val="30000"/>
                </a:schemeClr>
              </a:gs>
              <a:gs pos="62000">
                <a:schemeClr val="accent1">
                  <a:tint val="96000"/>
                  <a:shade val="80000"/>
                  <a:satMod val="170000"/>
                  <a:alpha val="30000"/>
                </a:schemeClr>
              </a:gs>
              <a:gs pos="97000">
                <a:schemeClr val="accent1">
                  <a:tint val="98000"/>
                  <a:shade val="63000"/>
                  <a:satMod val="170000"/>
                  <a:alpha val="30000"/>
                </a:schemeClr>
              </a:gs>
              <a:gs pos="100000">
                <a:schemeClr val="accent1">
                  <a:shade val="62000"/>
                  <a:satMod val="170000"/>
                  <a:alpha val="30000"/>
                </a:schemeClr>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p:nvPr/>
        </p:nvCxnSpPr>
        <p:spPr>
          <a:xfrm flipV="1">
            <a:off x="2201333" y="4978400"/>
            <a:ext cx="5689600" cy="16933"/>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805641" y="4182552"/>
            <a:ext cx="447569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3505200" y="3335905"/>
            <a:ext cx="3081867"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2048932" y="5087034"/>
            <a:ext cx="5926666" cy="584776"/>
          </a:xfrm>
          <a:prstGeom prst="rect">
            <a:avLst/>
          </a:prstGeom>
        </p:spPr>
        <p:txBody>
          <a:bodyPr wrap="square">
            <a:spAutoFit/>
          </a:bodyPr>
          <a:lstStyle/>
          <a:p>
            <a:pPr algn="ctr"/>
            <a:r>
              <a:rPr lang="en-US" sz="3200" dirty="0" smtClean="0"/>
              <a:t>Student Engagement</a:t>
            </a:r>
            <a:endParaRPr lang="en-US" sz="3200" dirty="0"/>
          </a:p>
        </p:txBody>
      </p:sp>
      <p:sp>
        <p:nvSpPr>
          <p:cNvPr id="6" name="Rectangle 5"/>
          <p:cNvSpPr/>
          <p:nvPr/>
        </p:nvSpPr>
        <p:spPr>
          <a:xfrm>
            <a:off x="2760132" y="4248373"/>
            <a:ext cx="4572000" cy="584776"/>
          </a:xfrm>
          <a:prstGeom prst="rect">
            <a:avLst/>
          </a:prstGeom>
        </p:spPr>
        <p:txBody>
          <a:bodyPr>
            <a:spAutoFit/>
          </a:bodyPr>
          <a:lstStyle/>
          <a:p>
            <a:pPr algn="ctr"/>
            <a:r>
              <a:rPr lang="en-US" sz="3200" dirty="0" smtClean="0"/>
              <a:t>Proper Placement </a:t>
            </a:r>
            <a:endParaRPr lang="en-US" sz="3200" dirty="0"/>
          </a:p>
        </p:txBody>
      </p:sp>
      <p:sp>
        <p:nvSpPr>
          <p:cNvPr id="15" name="Rectangle 14"/>
          <p:cNvSpPr/>
          <p:nvPr/>
        </p:nvSpPr>
        <p:spPr>
          <a:xfrm>
            <a:off x="3183466" y="2214030"/>
            <a:ext cx="3708410" cy="1077218"/>
          </a:xfrm>
          <a:prstGeom prst="rect">
            <a:avLst/>
          </a:prstGeom>
        </p:spPr>
        <p:txBody>
          <a:bodyPr wrap="square">
            <a:spAutoFit/>
          </a:bodyPr>
          <a:lstStyle/>
          <a:p>
            <a:pPr algn="ctr"/>
            <a:r>
              <a:rPr lang="en-US" sz="3200" dirty="0" smtClean="0"/>
              <a:t>Efficiency</a:t>
            </a:r>
          </a:p>
          <a:p>
            <a:pPr algn="ctr"/>
            <a:r>
              <a:rPr lang="en-US" sz="3200" dirty="0" smtClean="0"/>
              <a:t> of Instruction</a:t>
            </a:r>
            <a:endParaRPr lang="en-US" sz="3200" dirty="0"/>
          </a:p>
        </p:txBody>
      </p:sp>
      <p:sp>
        <p:nvSpPr>
          <p:cNvPr id="16" name="Rectangle 15"/>
          <p:cNvSpPr/>
          <p:nvPr/>
        </p:nvSpPr>
        <p:spPr>
          <a:xfrm>
            <a:off x="3115733" y="3204397"/>
            <a:ext cx="3894667" cy="1077218"/>
          </a:xfrm>
          <a:prstGeom prst="rect">
            <a:avLst/>
          </a:prstGeom>
        </p:spPr>
        <p:txBody>
          <a:bodyPr wrap="square">
            <a:spAutoFit/>
          </a:bodyPr>
          <a:lstStyle/>
          <a:p>
            <a:pPr algn="ctr"/>
            <a:r>
              <a:rPr lang="en-US" sz="3200" dirty="0"/>
              <a:t>E</a:t>
            </a:r>
            <a:r>
              <a:rPr lang="en-US" sz="3200" dirty="0" smtClean="0"/>
              <a:t>ffectiveness of Instruction</a:t>
            </a:r>
            <a:endParaRPr lang="en-US" sz="3200" dirty="0"/>
          </a:p>
        </p:txBody>
      </p:sp>
      <p:sp>
        <p:nvSpPr>
          <p:cNvPr id="7" name="TextBox 6"/>
          <p:cNvSpPr txBox="1"/>
          <p:nvPr/>
        </p:nvSpPr>
        <p:spPr>
          <a:xfrm>
            <a:off x="1162577" y="1625021"/>
            <a:ext cx="3137723" cy="523220"/>
          </a:xfrm>
          <a:prstGeom prst="rect">
            <a:avLst/>
          </a:prstGeom>
          <a:noFill/>
        </p:spPr>
        <p:txBody>
          <a:bodyPr wrap="none" rtlCol="0">
            <a:spAutoFit/>
          </a:bodyPr>
          <a:lstStyle/>
          <a:p>
            <a:r>
              <a:rPr lang="en-US" sz="2800" dirty="0" smtClean="0">
                <a:solidFill>
                  <a:srgbClr val="FF0000"/>
                </a:solidFill>
              </a:rPr>
              <a:t>COMPLETENESS</a:t>
            </a:r>
            <a:endParaRPr lang="en-US" sz="2800" dirty="0">
              <a:solidFill>
                <a:srgbClr val="FF0000"/>
              </a:solidFill>
            </a:endParaRPr>
          </a:p>
        </p:txBody>
      </p:sp>
    </p:spTree>
    <p:extLst>
      <p:ext uri="{BB962C8B-B14F-4D97-AF65-F5344CB8AC3E}">
        <p14:creationId xmlns:p14="http://schemas.microsoft.com/office/powerpoint/2010/main" val="20959379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dissolve">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2" name="Isosceles Triangle 1"/>
          <p:cNvSpPr/>
          <p:nvPr/>
        </p:nvSpPr>
        <p:spPr>
          <a:xfrm>
            <a:off x="1645709" y="1417638"/>
            <a:ext cx="6804025" cy="4288895"/>
          </a:xfrm>
          <a:prstGeom prst="triangle">
            <a:avLst/>
          </a:prstGeom>
          <a:gradFill flip="none" rotWithShape="1">
            <a:gsLst>
              <a:gs pos="0">
                <a:schemeClr val="accent1">
                  <a:tint val="92000"/>
                  <a:satMod val="170000"/>
                  <a:alpha val="30000"/>
                </a:schemeClr>
              </a:gs>
              <a:gs pos="15000">
                <a:schemeClr val="accent1">
                  <a:tint val="92000"/>
                  <a:shade val="99000"/>
                  <a:satMod val="170000"/>
                  <a:alpha val="30000"/>
                </a:schemeClr>
              </a:gs>
              <a:gs pos="62000">
                <a:schemeClr val="accent1">
                  <a:tint val="96000"/>
                  <a:shade val="80000"/>
                  <a:satMod val="170000"/>
                  <a:alpha val="30000"/>
                </a:schemeClr>
              </a:gs>
              <a:gs pos="97000">
                <a:schemeClr val="accent1">
                  <a:tint val="98000"/>
                  <a:shade val="63000"/>
                  <a:satMod val="170000"/>
                  <a:alpha val="30000"/>
                </a:schemeClr>
              </a:gs>
              <a:gs pos="100000">
                <a:schemeClr val="accent1">
                  <a:shade val="62000"/>
                  <a:satMod val="170000"/>
                  <a:alpha val="30000"/>
                </a:schemeClr>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p:nvPr/>
        </p:nvCxnSpPr>
        <p:spPr>
          <a:xfrm flipV="1">
            <a:off x="2201333" y="4978400"/>
            <a:ext cx="5689600" cy="16933"/>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805641" y="4182552"/>
            <a:ext cx="447569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3505200" y="3335905"/>
            <a:ext cx="3081867"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2048932" y="5087034"/>
            <a:ext cx="5926666" cy="584776"/>
          </a:xfrm>
          <a:prstGeom prst="rect">
            <a:avLst/>
          </a:prstGeom>
        </p:spPr>
        <p:txBody>
          <a:bodyPr wrap="square">
            <a:spAutoFit/>
          </a:bodyPr>
          <a:lstStyle/>
          <a:p>
            <a:pPr algn="ctr"/>
            <a:r>
              <a:rPr lang="en-US" sz="3200" dirty="0" smtClean="0"/>
              <a:t>Student Engagement</a:t>
            </a:r>
            <a:endParaRPr lang="en-US" sz="3200" dirty="0"/>
          </a:p>
        </p:txBody>
      </p:sp>
      <p:sp>
        <p:nvSpPr>
          <p:cNvPr id="6" name="Rectangle 5"/>
          <p:cNvSpPr/>
          <p:nvPr/>
        </p:nvSpPr>
        <p:spPr>
          <a:xfrm>
            <a:off x="2760132" y="4248373"/>
            <a:ext cx="4572000" cy="584776"/>
          </a:xfrm>
          <a:prstGeom prst="rect">
            <a:avLst/>
          </a:prstGeom>
        </p:spPr>
        <p:txBody>
          <a:bodyPr>
            <a:spAutoFit/>
          </a:bodyPr>
          <a:lstStyle/>
          <a:p>
            <a:pPr algn="ctr"/>
            <a:r>
              <a:rPr lang="en-US" sz="3200" dirty="0" smtClean="0"/>
              <a:t>Proper Placement </a:t>
            </a:r>
            <a:endParaRPr lang="en-US" sz="3200" dirty="0"/>
          </a:p>
        </p:txBody>
      </p:sp>
      <p:sp>
        <p:nvSpPr>
          <p:cNvPr id="15" name="Rectangle 14"/>
          <p:cNvSpPr/>
          <p:nvPr/>
        </p:nvSpPr>
        <p:spPr>
          <a:xfrm>
            <a:off x="3183466" y="2214030"/>
            <a:ext cx="3708410" cy="1077218"/>
          </a:xfrm>
          <a:prstGeom prst="rect">
            <a:avLst/>
          </a:prstGeom>
        </p:spPr>
        <p:txBody>
          <a:bodyPr wrap="square">
            <a:spAutoFit/>
          </a:bodyPr>
          <a:lstStyle/>
          <a:p>
            <a:pPr algn="ctr"/>
            <a:r>
              <a:rPr lang="en-US" sz="3200" dirty="0" smtClean="0"/>
              <a:t>Efficiency</a:t>
            </a:r>
          </a:p>
          <a:p>
            <a:pPr algn="ctr"/>
            <a:r>
              <a:rPr lang="en-US" sz="3200" dirty="0" smtClean="0"/>
              <a:t> of Instruction</a:t>
            </a:r>
            <a:endParaRPr lang="en-US" sz="3200" dirty="0"/>
          </a:p>
        </p:txBody>
      </p:sp>
      <p:sp>
        <p:nvSpPr>
          <p:cNvPr id="16" name="Rectangle 15"/>
          <p:cNvSpPr/>
          <p:nvPr/>
        </p:nvSpPr>
        <p:spPr>
          <a:xfrm>
            <a:off x="3115733" y="3204397"/>
            <a:ext cx="3894667" cy="1077218"/>
          </a:xfrm>
          <a:prstGeom prst="rect">
            <a:avLst/>
          </a:prstGeom>
        </p:spPr>
        <p:txBody>
          <a:bodyPr wrap="square">
            <a:spAutoFit/>
          </a:bodyPr>
          <a:lstStyle/>
          <a:p>
            <a:pPr algn="ctr"/>
            <a:r>
              <a:rPr lang="en-US" sz="3200" dirty="0"/>
              <a:t>E</a:t>
            </a:r>
            <a:r>
              <a:rPr lang="en-US" sz="3200" dirty="0" smtClean="0"/>
              <a:t>ffectiveness of Instruction</a:t>
            </a:r>
            <a:endParaRPr lang="en-US" sz="3200" dirty="0"/>
          </a:p>
        </p:txBody>
      </p:sp>
      <p:sp>
        <p:nvSpPr>
          <p:cNvPr id="7" name="TextBox 6"/>
          <p:cNvSpPr txBox="1"/>
          <p:nvPr/>
        </p:nvSpPr>
        <p:spPr>
          <a:xfrm>
            <a:off x="1162577" y="1625021"/>
            <a:ext cx="3137723" cy="523220"/>
          </a:xfrm>
          <a:prstGeom prst="rect">
            <a:avLst/>
          </a:prstGeom>
          <a:noFill/>
        </p:spPr>
        <p:txBody>
          <a:bodyPr wrap="none" rtlCol="0">
            <a:spAutoFit/>
          </a:bodyPr>
          <a:lstStyle/>
          <a:p>
            <a:r>
              <a:rPr lang="en-US" sz="2800" dirty="0" smtClean="0">
                <a:solidFill>
                  <a:srgbClr val="FF0000"/>
                </a:solidFill>
              </a:rPr>
              <a:t>COMPLETENESS</a:t>
            </a:r>
            <a:endParaRPr lang="en-US" sz="2800" dirty="0">
              <a:solidFill>
                <a:srgbClr val="FF0000"/>
              </a:solidFill>
            </a:endParaRPr>
          </a:p>
        </p:txBody>
      </p:sp>
      <p:sp>
        <p:nvSpPr>
          <p:cNvPr id="17" name="TextBox 16"/>
          <p:cNvSpPr txBox="1"/>
          <p:nvPr/>
        </p:nvSpPr>
        <p:spPr>
          <a:xfrm>
            <a:off x="5514361" y="1625024"/>
            <a:ext cx="3456645" cy="523220"/>
          </a:xfrm>
          <a:prstGeom prst="rect">
            <a:avLst/>
          </a:prstGeom>
          <a:noFill/>
        </p:spPr>
        <p:txBody>
          <a:bodyPr wrap="none" rtlCol="0">
            <a:spAutoFit/>
          </a:bodyPr>
          <a:lstStyle/>
          <a:p>
            <a:r>
              <a:rPr lang="en-US" sz="2800" dirty="0" smtClean="0">
                <a:solidFill>
                  <a:srgbClr val="FF0000"/>
                </a:solidFill>
              </a:rPr>
              <a:t>TEACHER’S GUIDE</a:t>
            </a:r>
            <a:endParaRPr lang="en-US" sz="2800" dirty="0">
              <a:solidFill>
                <a:srgbClr val="FF0000"/>
              </a:solidFill>
            </a:endParaRPr>
          </a:p>
        </p:txBody>
      </p:sp>
    </p:spTree>
    <p:extLst>
      <p:ext uri="{BB962C8B-B14F-4D97-AF65-F5344CB8AC3E}">
        <p14:creationId xmlns:p14="http://schemas.microsoft.com/office/powerpoint/2010/main" val="221736434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pic>
        <p:nvPicPr>
          <p:cNvPr id="2" name="Picture 1" descr="Boys_hands_raised.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39330" y="120966"/>
            <a:ext cx="6925733" cy="5827597"/>
          </a:xfrm>
          <a:prstGeom prst="rect">
            <a:avLst/>
          </a:prstGeom>
        </p:spPr>
      </p:pic>
    </p:spTree>
    <p:extLst>
      <p:ext uri="{BB962C8B-B14F-4D97-AF65-F5344CB8AC3E}">
        <p14:creationId xmlns:p14="http://schemas.microsoft.com/office/powerpoint/2010/main" val="233457603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a:bodyPr>
          <a:lstStyle/>
          <a:p>
            <a:pPr>
              <a:defRPr/>
            </a:pPr>
            <a:r>
              <a:rPr lang="en-US" sz="3600" dirty="0" smtClean="0">
                <a:effectLst>
                  <a:outerShdw blurRad="38100" dist="38100" dir="2700000" algn="tl">
                    <a:srgbClr val="DDDDDD"/>
                  </a:outerShdw>
                </a:effectLst>
                <a:latin typeface="Gill Sans MT" charset="0"/>
                <a:ea typeface="ＭＳ Ｐゴシック" charset="0"/>
                <a:cs typeface="ＭＳ Ｐゴシック" charset="0"/>
              </a:rPr>
              <a:t>Kurt Engelmann’s contact info</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graphicFrame>
        <p:nvGraphicFramePr>
          <p:cNvPr id="8" name="Table 7"/>
          <p:cNvGraphicFramePr>
            <a:graphicFrameLocks noGrp="1"/>
          </p:cNvGraphicFramePr>
          <p:nvPr>
            <p:extLst>
              <p:ext uri="{D42A27DB-BD31-4B8C-83A1-F6EECF244321}">
                <p14:modId xmlns:p14="http://schemas.microsoft.com/office/powerpoint/2010/main" val="3201388736"/>
              </p:ext>
            </p:extLst>
          </p:nvPr>
        </p:nvGraphicFramePr>
        <p:xfrm>
          <a:off x="1558925" y="1774825"/>
          <a:ext cx="7315200" cy="3860800"/>
        </p:xfrm>
        <a:graphic>
          <a:graphicData uri="http://schemas.openxmlformats.org/drawingml/2006/table">
            <a:tbl>
              <a:tblPr>
                <a:tableStyleId>{3C2FFA5D-87B4-456A-9821-1D502468CF0F}</a:tableStyleId>
              </a:tblPr>
              <a:tblGrid>
                <a:gridCol w="3657600"/>
                <a:gridCol w="3657600"/>
              </a:tblGrid>
              <a:tr h="1930400">
                <a:tc>
                  <a:txBody>
                    <a:bodyPr/>
                    <a:lstStyle/>
                    <a:p>
                      <a:pPr marL="0" marR="0" lvl="0" indent="0" algn="l" defTabSz="914400" rtl="0" eaLnBrk="1" fontAlgn="base" latinLnBrk="0" hangingPunct="1">
                        <a:lnSpc>
                          <a:spcPct val="100000"/>
                        </a:lnSpc>
                        <a:spcBef>
                          <a:spcPct val="0"/>
                        </a:spcBef>
                        <a:spcAft>
                          <a:spcPct val="0"/>
                        </a:spcAft>
                        <a:buClrTx/>
                        <a:buSzTx/>
                        <a:buFont typeface="Wingdings 2" charset="0"/>
                        <a:buNone/>
                        <a:tabLst/>
                      </a:pPr>
                      <a:r>
                        <a:rPr kumimoji="0" lang="en-US" sz="2800" u="none" strike="noStrike" cap="none" normalizeH="0" baseline="0" dirty="0">
                          <a:ln>
                            <a:noFill/>
                          </a:ln>
                          <a:effectLst/>
                        </a:rPr>
                        <a:t>Email:</a:t>
                      </a:r>
                    </a:p>
                    <a:p>
                      <a:pPr marL="0" marR="0" lvl="0" indent="0" algn="l" defTabSz="914400" rtl="0" eaLnBrk="1" fontAlgn="base" latinLnBrk="0" hangingPunct="1">
                        <a:lnSpc>
                          <a:spcPct val="100000"/>
                        </a:lnSpc>
                        <a:spcBef>
                          <a:spcPct val="0"/>
                        </a:spcBef>
                        <a:spcAft>
                          <a:spcPct val="0"/>
                        </a:spcAft>
                        <a:buClrTx/>
                        <a:buSzTx/>
                        <a:buFont typeface="Wingdings 2" charset="0"/>
                        <a:buNone/>
                        <a:tabLst/>
                      </a:pPr>
                      <a:r>
                        <a:rPr kumimoji="0" lang="en-US" sz="2800" u="none" strike="noStrike" cap="none" normalizeH="0" baseline="0" dirty="0" err="1" smtClean="0">
                          <a:ln>
                            <a:noFill/>
                          </a:ln>
                          <a:effectLst/>
                        </a:rPr>
                        <a:t>kengel@</a:t>
                      </a:r>
                      <a:r>
                        <a:rPr kumimoji="0" lang="en-US" sz="2800" u="none" strike="noStrike" cap="none" normalizeH="0" baseline="0" dirty="0" err="1">
                          <a:ln>
                            <a:noFill/>
                          </a:ln>
                          <a:effectLst/>
                        </a:rPr>
                        <a:t>nifdi.org</a:t>
                      </a:r>
                      <a:endParaRPr kumimoji="0" lang="en-US" sz="2800" b="0" i="0" u="none" strike="noStrike" cap="none" normalizeH="0" baseline="0" dirty="0">
                        <a:ln>
                          <a:noFill/>
                        </a:ln>
                        <a:solidFill>
                          <a:schemeClr val="tx1"/>
                        </a:solidFill>
                        <a:effectLst/>
                        <a:latin typeface="Gill Sans MT"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u="none" strike="noStrike" cap="none" normalizeH="0" baseline="0" dirty="0">
                          <a:ln>
                            <a:noFill/>
                          </a:ln>
                          <a:effectLst/>
                        </a:rPr>
                        <a:t>Toll-free Phone: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u="none" strike="noStrike" cap="none" normalizeH="0" baseline="0" dirty="0">
                          <a:ln>
                            <a:noFill/>
                          </a:ln>
                          <a:effectLst/>
                        </a:rPr>
                        <a:t>1-877-485-</a:t>
                      </a:r>
                      <a:r>
                        <a:rPr kumimoji="0" lang="en-US" sz="2800" u="none" strike="noStrike" cap="none" normalizeH="0" baseline="0" dirty="0" smtClean="0">
                          <a:ln>
                            <a:noFill/>
                          </a:ln>
                          <a:effectLst/>
                        </a:rPr>
                        <a:t>1973 x 119</a:t>
                      </a:r>
                      <a:endParaRPr kumimoji="0" lang="en-US" sz="2800" b="0" i="0" u="none" strike="noStrike" cap="none" normalizeH="0" baseline="0" dirty="0">
                        <a:ln>
                          <a:noFill/>
                        </a:ln>
                        <a:solidFill>
                          <a:schemeClr val="tx1"/>
                        </a:solidFill>
                        <a:effectLst/>
                        <a:latin typeface="Gill Sans MT" charset="0"/>
                        <a:ea typeface="ＭＳ Ｐゴシック" charset="0"/>
                        <a:cs typeface="ＭＳ Ｐゴシック" charset="0"/>
                      </a:endParaRPr>
                    </a:p>
                  </a:txBody>
                  <a:tcPr horzOverflow="overflow"/>
                </a:tc>
              </a:tr>
              <a:tr h="1930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u="none" strike="noStrike" cap="none" normalizeH="0" baseline="0" dirty="0">
                          <a:ln>
                            <a:noFill/>
                          </a:ln>
                          <a:effectLst/>
                        </a:rPr>
                        <a:t>Web: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u="none" strike="noStrike" cap="none" normalizeH="0" baseline="0" dirty="0" err="1">
                          <a:ln>
                            <a:noFill/>
                          </a:ln>
                          <a:effectLst/>
                        </a:rPr>
                        <a:t>www.nifdi.org</a:t>
                      </a:r>
                      <a:endParaRPr kumimoji="0" lang="en-US" sz="2800" b="0" i="0" u="none" strike="noStrike" cap="none" normalizeH="0" baseline="0" dirty="0">
                        <a:ln>
                          <a:noFill/>
                        </a:ln>
                        <a:solidFill>
                          <a:schemeClr val="tx1"/>
                        </a:solidFill>
                        <a:effectLst/>
                        <a:latin typeface="Gill Sans MT"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u="none" strike="noStrike" cap="none" normalizeH="0" baseline="0" dirty="0" smtClean="0">
                          <a:ln>
                            <a:noFill/>
                          </a:ln>
                          <a:effectLst/>
                        </a:rPr>
                        <a:t>Fax:</a:t>
                      </a:r>
                      <a:endParaRPr kumimoji="0" lang="en-US" sz="2800" u="none" strike="noStrike" cap="none" normalizeH="0" baseline="0" dirty="0">
                        <a:ln>
                          <a:noFill/>
                        </a:ln>
                        <a:effectLst/>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u="none" strike="noStrike" cap="none" normalizeH="0" baseline="0" dirty="0" smtClean="0">
                          <a:ln>
                            <a:noFill/>
                          </a:ln>
                          <a:effectLst/>
                        </a:rPr>
                        <a:t>541-683-7543</a:t>
                      </a:r>
                      <a:endParaRPr kumimoji="0" lang="en-US" sz="2800" b="0" i="0" u="none" strike="noStrike" cap="none" normalizeH="0" baseline="0" dirty="0" smtClean="0">
                        <a:ln>
                          <a:noFill/>
                        </a:ln>
                        <a:solidFill>
                          <a:schemeClr val="tx1"/>
                        </a:solidFill>
                        <a:effectLst/>
                        <a:latin typeface="Gill Sans MT" charset="0"/>
                        <a:ea typeface="ＭＳ Ｐゴシック" charset="0"/>
                        <a:cs typeface="ＭＳ Ｐゴシック" charset="0"/>
                      </a:endParaRPr>
                    </a:p>
                  </a:txBody>
                  <a:tcPr horzOverflow="overflow"/>
                </a:tc>
              </a:tr>
            </a:tbl>
          </a:graphicData>
        </a:graphic>
      </p:graphicFrame>
    </p:spTree>
    <p:extLst>
      <p:ext uri="{BB962C8B-B14F-4D97-AF65-F5344CB8AC3E}">
        <p14:creationId xmlns:p14="http://schemas.microsoft.com/office/powerpoint/2010/main" val="424351746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15362" name="Content Placeholder 23"/>
          <p:cNvSpPr>
            <a:spLocks noGrp="1"/>
          </p:cNvSpPr>
          <p:nvPr>
            <p:ph sz="half" idx="4294967295"/>
          </p:nvPr>
        </p:nvSpPr>
        <p:spPr>
          <a:xfrm>
            <a:off x="1831975" y="2499253"/>
            <a:ext cx="7312025" cy="3516312"/>
          </a:xfrm>
        </p:spPr>
        <p:txBody>
          <a:bodyPr/>
          <a:lstStyle/>
          <a:p>
            <a:r>
              <a:rPr lang="en-US" dirty="0" smtClean="0">
                <a:latin typeface="Gill Sans MT" charset="0"/>
                <a:ea typeface="ＭＳ Ｐゴシック" charset="0"/>
                <a:cs typeface="ＭＳ Ｐゴシック" charset="0"/>
              </a:rPr>
              <a:t>Some things need to be in place for other things to occur.</a:t>
            </a:r>
          </a:p>
          <a:p>
            <a:r>
              <a:rPr lang="en-US" dirty="0" smtClean="0">
                <a:latin typeface="Gill Sans MT" charset="0"/>
                <a:ea typeface="ＭＳ Ｐゴシック" charset="0"/>
                <a:cs typeface="ＭＳ Ｐゴシック" charset="0"/>
              </a:rPr>
              <a:t>Example:  all </a:t>
            </a:r>
            <a:r>
              <a:rPr lang="en-US" dirty="0">
                <a:latin typeface="Gill Sans MT" charset="0"/>
                <a:ea typeface="ＭＳ Ｐゴシック" charset="0"/>
                <a:cs typeface="ＭＳ Ｐゴシック" charset="0"/>
              </a:rPr>
              <a:t>students need to be able to see the presentation book before they can respond appropriately</a:t>
            </a:r>
            <a:r>
              <a:rPr lang="en-US" dirty="0" smtClean="0">
                <a:latin typeface="Gill Sans MT" charset="0"/>
                <a:ea typeface="ＭＳ Ｐゴシック" charset="0"/>
                <a:cs typeface="ＭＳ Ｐゴシック" charset="0"/>
              </a:rPr>
              <a:t>.</a:t>
            </a:r>
          </a:p>
          <a:p>
            <a:r>
              <a:rPr lang="en-US" dirty="0" smtClean="0">
                <a:latin typeface="Gill Sans MT" charset="0"/>
                <a:ea typeface="ＭＳ Ｐゴシック" charset="0"/>
                <a:cs typeface="ＭＳ Ｐゴシック" charset="0"/>
              </a:rPr>
              <a:t>“Building castles on sand” when more fundamental things are out of place.</a:t>
            </a:r>
            <a:endParaRPr lang="en-US" dirty="0">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15367" name="Content Placeholder 23"/>
          <p:cNvSpPr>
            <a:spLocks noGrp="1"/>
          </p:cNvSpPr>
          <p:nvPr>
            <p:ph sz="half" idx="4294967295"/>
          </p:nvPr>
        </p:nvSpPr>
        <p:spPr>
          <a:xfrm>
            <a:off x="1435100" y="1504954"/>
            <a:ext cx="7312025" cy="947738"/>
          </a:xfrm>
        </p:spPr>
        <p:txBody>
          <a:bodyPr/>
          <a:lstStyle/>
          <a:p>
            <a:pPr>
              <a:buFont typeface="Wingdings 2" charset="0"/>
              <a:buNone/>
            </a:pPr>
            <a:r>
              <a:rPr lang="en-US" dirty="0" smtClean="0">
                <a:latin typeface="Gill Sans MT" charset="0"/>
                <a:ea typeface="ＭＳ Ｐゴシック" charset="0"/>
                <a:cs typeface="ＭＳ Ｐゴシック" charset="0"/>
              </a:rPr>
              <a:t>There is a specific order of things to observe.</a:t>
            </a:r>
            <a:endParaRPr lang="en-US" dirty="0">
              <a:latin typeface="Gill Sans MT"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 calcmode="lin" valueType="num">
                                      <p:cBhvr additive="base">
                                        <p:cTn id="7" dur="500"/>
                                        <p:tgtEl>
                                          <p:spTgt spid="15362">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15362">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5362">
                                            <p:txEl>
                                              <p:pRg st="1" end="1"/>
                                            </p:txEl>
                                          </p:spTgt>
                                        </p:tgtEl>
                                        <p:attrNameLst>
                                          <p:attrName>style.visibility</p:attrName>
                                        </p:attrNameLst>
                                      </p:cBhvr>
                                      <p:to>
                                        <p:strVal val="visible"/>
                                      </p:to>
                                    </p:set>
                                    <p:anim calcmode="lin" valueType="num">
                                      <p:cBhvr additive="base">
                                        <p:cTn id="13" dur="500"/>
                                        <p:tgtEl>
                                          <p:spTgt spid="15362">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15362">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15362">
                                            <p:txEl>
                                              <p:pRg st="2" end="2"/>
                                            </p:txEl>
                                          </p:spTgt>
                                        </p:tgtEl>
                                        <p:attrNameLst>
                                          <p:attrName>style.visibility</p:attrName>
                                        </p:attrNameLst>
                                      </p:cBhvr>
                                      <p:to>
                                        <p:strVal val="visible"/>
                                      </p:to>
                                    </p:set>
                                    <p:anim calcmode="lin" valueType="num">
                                      <p:cBhvr additive="base">
                                        <p:cTn id="19" dur="500"/>
                                        <p:tgtEl>
                                          <p:spTgt spid="15362">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1536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2" name="Isosceles Triangle 1"/>
          <p:cNvSpPr/>
          <p:nvPr/>
        </p:nvSpPr>
        <p:spPr>
          <a:xfrm>
            <a:off x="1645709" y="1417638"/>
            <a:ext cx="6804025" cy="4288895"/>
          </a:xfrm>
          <a:prstGeom prst="triangle">
            <a:avLst/>
          </a:prstGeom>
          <a:gradFill flip="none" rotWithShape="1">
            <a:gsLst>
              <a:gs pos="0">
                <a:schemeClr val="accent1">
                  <a:tint val="92000"/>
                  <a:satMod val="170000"/>
                  <a:alpha val="30000"/>
                </a:schemeClr>
              </a:gs>
              <a:gs pos="15000">
                <a:schemeClr val="accent1">
                  <a:tint val="92000"/>
                  <a:shade val="99000"/>
                  <a:satMod val="170000"/>
                  <a:alpha val="30000"/>
                </a:schemeClr>
              </a:gs>
              <a:gs pos="62000">
                <a:schemeClr val="accent1">
                  <a:tint val="96000"/>
                  <a:shade val="80000"/>
                  <a:satMod val="170000"/>
                  <a:alpha val="30000"/>
                </a:schemeClr>
              </a:gs>
              <a:gs pos="97000">
                <a:schemeClr val="accent1">
                  <a:tint val="98000"/>
                  <a:shade val="63000"/>
                  <a:satMod val="170000"/>
                  <a:alpha val="30000"/>
                </a:schemeClr>
              </a:gs>
              <a:gs pos="100000">
                <a:schemeClr val="accent1">
                  <a:shade val="62000"/>
                  <a:satMod val="170000"/>
                  <a:alpha val="30000"/>
                </a:schemeClr>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p:nvPr/>
        </p:nvCxnSpPr>
        <p:spPr>
          <a:xfrm flipV="1">
            <a:off x="2201333" y="4978400"/>
            <a:ext cx="5689600" cy="16933"/>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805641" y="4182552"/>
            <a:ext cx="447569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3505200" y="3335905"/>
            <a:ext cx="3081867"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4879390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2" name="Isosceles Triangle 1"/>
          <p:cNvSpPr/>
          <p:nvPr/>
        </p:nvSpPr>
        <p:spPr>
          <a:xfrm>
            <a:off x="1645709" y="1417638"/>
            <a:ext cx="6804025" cy="4288895"/>
          </a:xfrm>
          <a:prstGeom prst="triangle">
            <a:avLst/>
          </a:prstGeom>
          <a:gradFill flip="none" rotWithShape="1">
            <a:gsLst>
              <a:gs pos="0">
                <a:schemeClr val="accent1">
                  <a:tint val="92000"/>
                  <a:satMod val="170000"/>
                  <a:alpha val="30000"/>
                </a:schemeClr>
              </a:gs>
              <a:gs pos="15000">
                <a:schemeClr val="accent1">
                  <a:tint val="92000"/>
                  <a:shade val="99000"/>
                  <a:satMod val="170000"/>
                  <a:alpha val="30000"/>
                </a:schemeClr>
              </a:gs>
              <a:gs pos="62000">
                <a:schemeClr val="accent1">
                  <a:tint val="96000"/>
                  <a:shade val="80000"/>
                  <a:satMod val="170000"/>
                  <a:alpha val="30000"/>
                </a:schemeClr>
              </a:gs>
              <a:gs pos="97000">
                <a:schemeClr val="accent1">
                  <a:tint val="98000"/>
                  <a:shade val="63000"/>
                  <a:satMod val="170000"/>
                  <a:alpha val="30000"/>
                </a:schemeClr>
              </a:gs>
              <a:gs pos="100000">
                <a:schemeClr val="accent1">
                  <a:shade val="62000"/>
                  <a:satMod val="170000"/>
                  <a:alpha val="30000"/>
                </a:schemeClr>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p:nvPr/>
        </p:nvCxnSpPr>
        <p:spPr>
          <a:xfrm flipV="1">
            <a:off x="2201333" y="4978400"/>
            <a:ext cx="5689600" cy="16933"/>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805641" y="4182552"/>
            <a:ext cx="447569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3505200" y="3335905"/>
            <a:ext cx="3081867"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1964267" y="4951570"/>
            <a:ext cx="5926666" cy="830997"/>
          </a:xfrm>
          <a:prstGeom prst="rect">
            <a:avLst/>
          </a:prstGeom>
        </p:spPr>
        <p:txBody>
          <a:bodyPr wrap="square">
            <a:spAutoFit/>
          </a:bodyPr>
          <a:lstStyle/>
          <a:p>
            <a:pPr algn="ctr"/>
            <a:r>
              <a:rPr lang="en-US" sz="2400" dirty="0">
                <a:solidFill>
                  <a:srgbClr val="FF0000"/>
                </a:solidFill>
              </a:rPr>
              <a:t>Are all students engaged in the targeted instructional activity? </a:t>
            </a:r>
          </a:p>
        </p:txBody>
      </p:sp>
    </p:spTree>
    <p:extLst>
      <p:ext uri="{BB962C8B-B14F-4D97-AF65-F5344CB8AC3E}">
        <p14:creationId xmlns:p14="http://schemas.microsoft.com/office/powerpoint/2010/main" val="116209526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2" name="Isosceles Triangle 1"/>
          <p:cNvSpPr/>
          <p:nvPr/>
        </p:nvSpPr>
        <p:spPr>
          <a:xfrm>
            <a:off x="1645709" y="1417638"/>
            <a:ext cx="6804025" cy="4288895"/>
          </a:xfrm>
          <a:prstGeom prst="triangle">
            <a:avLst/>
          </a:prstGeom>
          <a:gradFill flip="none" rotWithShape="1">
            <a:gsLst>
              <a:gs pos="0">
                <a:schemeClr val="accent1">
                  <a:tint val="92000"/>
                  <a:satMod val="170000"/>
                  <a:alpha val="30000"/>
                </a:schemeClr>
              </a:gs>
              <a:gs pos="15000">
                <a:schemeClr val="accent1">
                  <a:tint val="92000"/>
                  <a:shade val="99000"/>
                  <a:satMod val="170000"/>
                  <a:alpha val="30000"/>
                </a:schemeClr>
              </a:gs>
              <a:gs pos="62000">
                <a:schemeClr val="accent1">
                  <a:tint val="96000"/>
                  <a:shade val="80000"/>
                  <a:satMod val="170000"/>
                  <a:alpha val="30000"/>
                </a:schemeClr>
              </a:gs>
              <a:gs pos="97000">
                <a:schemeClr val="accent1">
                  <a:tint val="98000"/>
                  <a:shade val="63000"/>
                  <a:satMod val="170000"/>
                  <a:alpha val="30000"/>
                </a:schemeClr>
              </a:gs>
              <a:gs pos="100000">
                <a:schemeClr val="accent1">
                  <a:shade val="62000"/>
                  <a:satMod val="170000"/>
                  <a:alpha val="30000"/>
                </a:schemeClr>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p:nvPr/>
        </p:nvCxnSpPr>
        <p:spPr>
          <a:xfrm flipV="1">
            <a:off x="2201333" y="4978400"/>
            <a:ext cx="5689600" cy="16933"/>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805641" y="4182552"/>
            <a:ext cx="447569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3505200" y="3335905"/>
            <a:ext cx="3081867" cy="0"/>
          </a:xfrm>
          <a:prstGeom prst="line">
            <a:avLst/>
          </a:prstGeom>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2048932" y="5087034"/>
            <a:ext cx="5926666" cy="584776"/>
          </a:xfrm>
          <a:prstGeom prst="rect">
            <a:avLst/>
          </a:prstGeom>
        </p:spPr>
        <p:txBody>
          <a:bodyPr wrap="square">
            <a:spAutoFit/>
          </a:bodyPr>
          <a:lstStyle/>
          <a:p>
            <a:pPr algn="ctr"/>
            <a:r>
              <a:rPr lang="en-US" sz="3200" dirty="0" smtClean="0"/>
              <a:t>Student Engagement</a:t>
            </a:r>
            <a:endParaRPr lang="en-US" sz="3200" dirty="0"/>
          </a:p>
        </p:txBody>
      </p:sp>
    </p:spTree>
    <p:extLst>
      <p:ext uri="{BB962C8B-B14F-4D97-AF65-F5344CB8AC3E}">
        <p14:creationId xmlns:p14="http://schemas.microsoft.com/office/powerpoint/2010/main" val="226141260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pic>
        <p:nvPicPr>
          <p:cNvPr id="2" name="Picture 1" descr="Girl_offtask.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0000" y="189973"/>
            <a:ext cx="7588956" cy="5691717"/>
          </a:xfrm>
          <a:prstGeom prst="rect">
            <a:avLst/>
          </a:prstGeom>
        </p:spPr>
      </p:pic>
    </p:spTree>
    <p:extLst>
      <p:ext uri="{BB962C8B-B14F-4D97-AF65-F5344CB8AC3E}">
        <p14:creationId xmlns:p14="http://schemas.microsoft.com/office/powerpoint/2010/main" val="379333439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pic>
        <p:nvPicPr>
          <p:cNvPr id="2" name="Picture 1" descr="Girl_on_task.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30849" y="406400"/>
            <a:ext cx="7139771" cy="5354828"/>
          </a:xfrm>
          <a:prstGeom prst="rect">
            <a:avLst/>
          </a:prstGeom>
        </p:spPr>
      </p:pic>
    </p:spTree>
    <p:extLst>
      <p:ext uri="{BB962C8B-B14F-4D97-AF65-F5344CB8AC3E}">
        <p14:creationId xmlns:p14="http://schemas.microsoft.com/office/powerpoint/2010/main" val="257116826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600" dirty="0">
                <a:effectLst>
                  <a:outerShdw blurRad="38100" dist="38100" dir="2700000" algn="tl">
                    <a:srgbClr val="DDDDDD"/>
                  </a:outerShdw>
                </a:effectLst>
                <a:latin typeface="Gill Sans MT" charset="0"/>
                <a:ea typeface="ＭＳ Ｐゴシック" charset="0"/>
                <a:cs typeface="ＭＳ Ｐゴシック" charset="0"/>
              </a:rPr>
              <a:t>The 4 Things I Look for in a Direct Instruction Classroom</a:t>
            </a:r>
            <a:endParaRPr lang="en-US" sz="3900" b="1" dirty="0">
              <a:effectLst>
                <a:outerShdw blurRad="38100" dist="38100" dir="2700000" algn="tl">
                  <a:srgbClr val="DDDDDD"/>
                </a:outerShdw>
              </a:effectLst>
              <a:latin typeface="Gill Sans MT" charset="0"/>
              <a:ea typeface="ＭＳ Ｐゴシック" charset="0"/>
              <a:cs typeface="ＭＳ Ｐゴシック" charset="0"/>
            </a:endParaRPr>
          </a:p>
        </p:txBody>
      </p:sp>
      <p:sp>
        <p:nvSpPr>
          <p:cNvPr id="4" name="Rectangle 3"/>
          <p:cNvSpPr/>
          <p:nvPr/>
        </p:nvSpPr>
        <p:spPr>
          <a:xfrm>
            <a:off x="0" y="0"/>
            <a:ext cx="1013373" cy="6858000"/>
          </a:xfrm>
          <a:prstGeom prst="rect">
            <a:avLst/>
          </a:prstGeom>
          <a:solidFill>
            <a:schemeClr val="accent1">
              <a:alpha val="68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1270000" y="6280150"/>
            <a:ext cx="7888288"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NIFDI_4c_gradi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5930900"/>
            <a:ext cx="8048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25"/>
          <p:cNvSpPr txBox="1">
            <a:spLocks noChangeArrowheads="1"/>
          </p:cNvSpPr>
          <p:nvPr/>
        </p:nvSpPr>
        <p:spPr bwMode="auto">
          <a:xfrm>
            <a:off x="2771775" y="2044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pic>
        <p:nvPicPr>
          <p:cNvPr id="2" name="Picture 1" descr="Boys_hands_raised.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57861" y="120966"/>
            <a:ext cx="6925733" cy="5827597"/>
          </a:xfrm>
          <a:prstGeom prst="rect">
            <a:avLst/>
          </a:prstGeom>
        </p:spPr>
      </p:pic>
    </p:spTree>
    <p:extLst>
      <p:ext uri="{BB962C8B-B14F-4D97-AF65-F5344CB8AC3E}">
        <p14:creationId xmlns:p14="http://schemas.microsoft.com/office/powerpoint/2010/main" val="3109147231"/>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Solstice.thmx</Template>
  <TotalTime>16773</TotalTime>
  <Words>4678</Words>
  <Application>Microsoft Macintosh PowerPoint</Application>
  <PresentationFormat>On-screen Show (4:3)</PresentationFormat>
  <Paragraphs>289</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Solstice</vt:lpstr>
      <vt:lpstr>PowerPoint Presentation</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The 4 Things I Look for in a Direct Instruction Classroom</vt:lpstr>
      <vt:lpstr>Kurt Engelmann’s contact info</vt:lpstr>
    </vt:vector>
  </TitlesOfParts>
  <Company>NIFDI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Kurt Engelmann</dc:creator>
  <cp:lastModifiedBy>Kurt Engelmann</cp:lastModifiedBy>
  <cp:revision>523</cp:revision>
  <cp:lastPrinted>2013-07-07T19:26:13Z</cp:lastPrinted>
  <dcterms:created xsi:type="dcterms:W3CDTF">2013-01-29T18:38:37Z</dcterms:created>
  <dcterms:modified xsi:type="dcterms:W3CDTF">2013-07-10T01:06:54Z</dcterms:modified>
</cp:coreProperties>
</file>