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5" r:id="rId4"/>
    <p:sldId id="276" r:id="rId5"/>
    <p:sldId id="258" r:id="rId6"/>
    <p:sldId id="269" r:id="rId7"/>
    <p:sldId id="270" r:id="rId8"/>
    <p:sldId id="271" r:id="rId9"/>
    <p:sldId id="272" r:id="rId10"/>
    <p:sldId id="273" r:id="rId11"/>
    <p:sldId id="27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E1AF5-811F-3C4A-866F-91A657DA7F9B}" type="datetime1">
              <a:rPr lang="en-US" smtClean="0"/>
              <a:t>2/22/12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939F2-A59E-2D49-9944-E161EBE3B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970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07AF1-1DE5-EE45-BDF8-0DF62FAF224C}" type="datetime1">
              <a:rPr lang="en-US" smtClean="0"/>
              <a:t>2/22/12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22B98-9302-EE4F-A153-424D4AC0B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293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22B98-9302-EE4F-A153-424D4AC0B5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76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</a:t>
            </a:r>
            <a:r>
              <a:rPr lang="en-US" baseline="0" dirty="0" smtClean="0"/>
              <a:t> Side: Next steps for those interested in pursuing a DI implementation</a:t>
            </a:r>
          </a:p>
          <a:p>
            <a:r>
              <a:rPr lang="en-US" baseline="0" dirty="0" smtClean="0"/>
              <a:t>Right Side: How to learn more/obtain additional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22B98-9302-EE4F-A153-424D4AC0B5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2/27/12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Instruction (DI) </a:t>
            </a:r>
            <a:br>
              <a:rPr lang="en-US" dirty="0" smtClean="0"/>
            </a:br>
            <a:r>
              <a:rPr lang="en-US" dirty="0" smtClean="0"/>
              <a:t>in Broward County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36831"/>
            <a:ext cx="6400800" cy="1192369"/>
          </a:xfrm>
        </p:spPr>
        <p:txBody>
          <a:bodyPr/>
          <a:lstStyle/>
          <a:p>
            <a:r>
              <a:rPr lang="en-US" dirty="0" smtClean="0"/>
              <a:t>Brenda Moss-Williams</a:t>
            </a:r>
          </a:p>
          <a:p>
            <a:r>
              <a:rPr lang="en-US" dirty="0" smtClean="0"/>
              <a:t>February 25, 2012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13366" y="6337977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nifdi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63" y="5756257"/>
            <a:ext cx="4134561" cy="101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98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Coordination &amp; Support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1" y="2701627"/>
            <a:ext cx="3893771" cy="3360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 marL="0" indent="0">
              <a:lnSpc>
                <a:spcPct val="80000"/>
              </a:lnSpc>
              <a:buNone/>
            </a:pPr>
            <a:endParaRPr lang="en-US" sz="1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100" dirty="0"/>
          </a:p>
          <a:p>
            <a:pPr marL="0" indent="0">
              <a:lnSpc>
                <a:spcPct val="80000"/>
              </a:lnSpc>
              <a:buNone/>
            </a:pPr>
            <a:endParaRPr lang="en-US" sz="100" dirty="0" smtClean="0"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sz="2200" dirty="0" smtClean="0"/>
              <a:t>District Academic Coaches responsible for </a:t>
            </a:r>
            <a:r>
              <a:rPr lang="en-US" sz="2200" i="1" dirty="0" smtClean="0"/>
              <a:t>all </a:t>
            </a:r>
            <a:r>
              <a:rPr lang="en-US" sz="2200" dirty="0" smtClean="0"/>
              <a:t>academic areas</a:t>
            </a:r>
          </a:p>
          <a:p>
            <a:pPr marL="0" indent="0">
              <a:lnSpc>
                <a:spcPct val="80000"/>
              </a:lnSpc>
              <a:buNone/>
            </a:pPr>
            <a:endParaRPr lang="en-US" sz="1300" dirty="0" smtClean="0"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sz="2200" dirty="0" smtClean="0"/>
              <a:t>Building Coordinators not trained to provide coaching</a:t>
            </a:r>
          </a:p>
          <a:p>
            <a:pPr marL="0" indent="0">
              <a:lnSpc>
                <a:spcPct val="80000"/>
              </a:lnSpc>
              <a:buNone/>
            </a:pPr>
            <a:endParaRPr lang="en-US" sz="1300" dirty="0" smtClean="0"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sz="2200" dirty="0" smtClean="0"/>
              <a:t>District Academic Coaches provided support 1-2 days per week</a:t>
            </a:r>
            <a:endParaRPr lang="en-US" sz="22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666411" y="2720872"/>
            <a:ext cx="4020389" cy="31429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Implementation with NIFDI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District Coaches and Building Coordinators responsible solely for DI implementation</a:t>
            </a:r>
          </a:p>
          <a:p>
            <a:pPr marL="0" indent="0">
              <a:buNone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District Coaches and Building Coordinators work in tandem with NIFDI staff, who are on site approximately 1 week per month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120804"/>
            <a:ext cx="0" cy="2940984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1" y="3131034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9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Capacity Building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565296" y="2628896"/>
            <a:ext cx="3785676" cy="2929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>
              <a:buFont typeface="Arial"/>
              <a:buChar char="•"/>
            </a:pPr>
            <a:r>
              <a:rPr lang="en-US" sz="1900" dirty="0" smtClean="0"/>
              <a:t>Capacity for supporting DI limited to District-level </a:t>
            </a:r>
            <a:r>
              <a:rPr lang="en-US" sz="1900" dirty="0"/>
              <a:t>C</a:t>
            </a:r>
            <a:r>
              <a:rPr lang="en-US" sz="1900" dirty="0" smtClean="0"/>
              <a:t>oaches</a:t>
            </a:r>
            <a:endParaRPr lang="en-US" sz="19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676032" y="2628895"/>
            <a:ext cx="4137230" cy="395247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4600" b="1" dirty="0" smtClean="0"/>
              <a:t>Implementation with NIFDI</a:t>
            </a:r>
          </a:p>
          <a:p>
            <a:pPr marL="0" indent="0">
              <a:buNone/>
            </a:pPr>
            <a:endParaRPr lang="en-US" sz="100" dirty="0" smtClean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 smtClean="0"/>
          </a:p>
          <a:p>
            <a:pPr marL="0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100" dirty="0" smtClean="0"/>
          </a:p>
          <a:p>
            <a:pPr marL="0" indent="0">
              <a:buNone/>
            </a:pPr>
            <a:endParaRPr lang="en-US" sz="100" dirty="0" smtClean="0"/>
          </a:p>
          <a:p>
            <a:pPr>
              <a:buFont typeface="Arial"/>
              <a:buChar char="•"/>
            </a:pPr>
            <a:r>
              <a:rPr lang="en-US" sz="4000" dirty="0" smtClean="0"/>
              <a:t>Peer coaches developed from model teachers, one per grade level</a:t>
            </a:r>
          </a:p>
          <a:p>
            <a:pPr marL="0" indent="0">
              <a:buNone/>
            </a:pPr>
            <a:endParaRPr lang="en-US" sz="1300" dirty="0" smtClean="0"/>
          </a:p>
          <a:p>
            <a:pPr>
              <a:buFont typeface="Arial"/>
              <a:buChar char="•"/>
            </a:pPr>
            <a:r>
              <a:rPr lang="en-US" sz="4000" dirty="0" smtClean="0"/>
              <a:t>Administrators trained in 5-minute observations</a:t>
            </a:r>
          </a:p>
          <a:p>
            <a:pPr marL="0" indent="0">
              <a:buNone/>
            </a:pPr>
            <a:endParaRPr lang="en-US" sz="1300" dirty="0" smtClean="0"/>
          </a:p>
          <a:p>
            <a:pPr>
              <a:buFont typeface="Arial"/>
              <a:buChar char="•"/>
            </a:pPr>
            <a:r>
              <a:rPr lang="en-US" sz="4000" dirty="0" smtClean="0"/>
              <a:t>Peer coaches, Building Coordinators and District Coaches go through four levels of coaches’ training</a:t>
            </a:r>
          </a:p>
          <a:p>
            <a:pPr marL="0" indent="0">
              <a:buNone/>
            </a:pPr>
            <a:endParaRPr lang="en-US" sz="1300" dirty="0" smtClean="0"/>
          </a:p>
          <a:p>
            <a:pPr>
              <a:buFont typeface="Arial"/>
              <a:buChar char="•"/>
            </a:pPr>
            <a:r>
              <a:rPr lang="en-US" sz="4000" dirty="0" smtClean="0"/>
              <a:t>Institute on Becoming an Effective Trainer for experienced DI teachers allows schools to train teachers on their own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041124"/>
            <a:ext cx="0" cy="3064645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1" y="3041124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9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8" y="3061936"/>
            <a:ext cx="3681354" cy="345069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LEFT SIDE</a:t>
            </a:r>
          </a:p>
          <a:p>
            <a:pPr>
              <a:buFont typeface="Arial"/>
              <a:buChar char="•"/>
            </a:pPr>
            <a:r>
              <a:rPr lang="en-US" dirty="0" smtClean="0"/>
              <a:t>Essential Elements </a:t>
            </a:r>
          </a:p>
          <a:p>
            <a:pPr>
              <a:buFont typeface="Arial"/>
              <a:buChar char="•"/>
            </a:pPr>
            <a:r>
              <a:rPr lang="en-US" dirty="0" smtClean="0"/>
              <a:t>School Data Form</a:t>
            </a:r>
          </a:p>
          <a:p>
            <a:pPr>
              <a:buFont typeface="Arial"/>
              <a:buChar char="•"/>
            </a:pPr>
            <a:r>
              <a:rPr lang="en-US" dirty="0" smtClean="0"/>
              <a:t>School Check-off Form</a:t>
            </a:r>
          </a:p>
          <a:p>
            <a:pPr>
              <a:buFont typeface="Arial"/>
              <a:buChar char="•"/>
            </a:pPr>
            <a:r>
              <a:rPr lang="en-US" dirty="0" smtClean="0"/>
              <a:t>Implementation Options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Materials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5005446" y="3061936"/>
            <a:ext cx="3681354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 smtClean="0"/>
              <a:t>RIGHT SIDE</a:t>
            </a:r>
          </a:p>
          <a:p>
            <a:pPr>
              <a:buFont typeface="Arial"/>
              <a:buChar char="•"/>
            </a:pPr>
            <a:r>
              <a:rPr lang="en-US" dirty="0" smtClean="0"/>
              <a:t>NIFDI Services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Visit a Model DI School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872067" y="2443902"/>
            <a:ext cx="7408333" cy="4631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IN YOUR FOLDER…</a:t>
            </a:r>
            <a:endParaRPr lang="en-US" sz="3200" b="1" dirty="0" smtClean="0">
              <a:solidFill>
                <a:schemeClr val="accent2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NIFDI_4c_gradie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3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17081"/>
            <a:ext cx="8430071" cy="345069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en-US" sz="2900" b="1" dirty="0" smtClean="0">
                <a:solidFill>
                  <a:srgbClr val="843E40"/>
                </a:solidFill>
              </a:rPr>
              <a:t>The National Institute for Direct Instruction (NIFDI)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900" dirty="0" err="1" smtClean="0">
                <a:solidFill>
                  <a:srgbClr val="843E40"/>
                </a:solidFill>
              </a:rPr>
              <a:t>www.nifdi.org</a:t>
            </a:r>
            <a:endParaRPr lang="en-US" sz="2900" dirty="0" smtClean="0">
              <a:solidFill>
                <a:srgbClr val="843E40"/>
              </a:solidFill>
            </a:endParaRP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b="1" dirty="0" smtClean="0"/>
              <a:t>	  Kurt Engelmann		Christina Cox</a:t>
            </a:r>
          </a:p>
          <a:p>
            <a:pPr marL="0" indent="0">
              <a:buNone/>
            </a:pPr>
            <a:r>
              <a:rPr lang="en-US" dirty="0" smtClean="0"/>
              <a:t>	  President			Public Relations Manager</a:t>
            </a:r>
          </a:p>
          <a:p>
            <a:pPr marL="0" indent="0">
              <a:buNone/>
            </a:pPr>
            <a:r>
              <a:rPr lang="en-US" dirty="0" smtClean="0"/>
              <a:t>	  541.505.5717			541.505.5701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877.485.1973 x119		877.485.1973 x112</a:t>
            </a:r>
          </a:p>
          <a:p>
            <a:pPr marL="0" indent="0">
              <a:buNone/>
            </a:pPr>
            <a:r>
              <a:rPr lang="en-US" dirty="0" smtClean="0"/>
              <a:t>	  </a:t>
            </a:r>
            <a:r>
              <a:rPr lang="en-US" dirty="0" err="1" smtClean="0"/>
              <a:t>kengel@nifdi.org</a:t>
            </a:r>
            <a:r>
              <a:rPr lang="en-US" dirty="0" smtClean="0"/>
              <a:t>		</a:t>
            </a:r>
            <a:r>
              <a:rPr lang="en-US" dirty="0" err="1" smtClean="0"/>
              <a:t>ccox@nifdi.org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information, contact: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3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2634445"/>
            <a:ext cx="8229599" cy="372695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1978 to 1991: </a:t>
            </a:r>
            <a:r>
              <a:rPr lang="en-US" b="1" dirty="0" smtClean="0"/>
              <a:t>Teacher of emotionally handicapped </a:t>
            </a:r>
            <a:r>
              <a:rPr lang="en-US" b="1" dirty="0"/>
              <a:t>students </a:t>
            </a:r>
            <a:r>
              <a:rPr lang="en-US" dirty="0"/>
              <a:t>in south Florida </a:t>
            </a:r>
            <a:endParaRPr lang="en-US" dirty="0" smtClean="0"/>
          </a:p>
          <a:p>
            <a:pPr marL="0" indent="0">
              <a:buNone/>
            </a:pPr>
            <a:endParaRPr lang="en-US" sz="1300" b="1" dirty="0" smtClean="0"/>
          </a:p>
          <a:p>
            <a:pPr marL="0" indent="0">
              <a:buNone/>
            </a:pPr>
            <a:r>
              <a:rPr lang="en-US" dirty="0" smtClean="0"/>
              <a:t>1991 to 2008: </a:t>
            </a:r>
            <a:r>
              <a:rPr lang="en-US" b="1" dirty="0" smtClean="0"/>
              <a:t>District </a:t>
            </a:r>
            <a:r>
              <a:rPr lang="en-US" b="1" dirty="0"/>
              <a:t>Curriculum Specialist for Broward County Public </a:t>
            </a:r>
            <a:r>
              <a:rPr lang="en-US" b="1" dirty="0" smtClean="0"/>
              <a:t>Schools 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Provided </a:t>
            </a:r>
            <a:r>
              <a:rPr lang="en-US" dirty="0"/>
              <a:t>support for the implementation of DI in 40 elementary and middle </a:t>
            </a:r>
            <a:r>
              <a:rPr lang="en-US" dirty="0" smtClean="0"/>
              <a:t>schools</a:t>
            </a:r>
          </a:p>
          <a:p>
            <a:pPr lvl="2">
              <a:buFont typeface="Arial"/>
              <a:buChar char="•"/>
            </a:pPr>
            <a:endParaRPr lang="en-US" sz="1300" dirty="0" smtClean="0"/>
          </a:p>
          <a:p>
            <a:pPr marL="0" indent="0">
              <a:buNone/>
            </a:pPr>
            <a:r>
              <a:rPr lang="en-US" dirty="0" smtClean="0"/>
              <a:t>2008 to 2012: </a:t>
            </a:r>
            <a:r>
              <a:rPr lang="en-US" b="1" dirty="0" smtClean="0"/>
              <a:t>Implementation </a:t>
            </a:r>
            <a:r>
              <a:rPr lang="en-US" b="1" dirty="0"/>
              <a:t>Manager for </a:t>
            </a:r>
            <a:r>
              <a:rPr lang="en-US" b="1" dirty="0" smtClean="0"/>
              <a:t>the National </a:t>
            </a:r>
            <a:r>
              <a:rPr lang="en-US" b="1" dirty="0"/>
              <a:t>Institute for Direct </a:t>
            </a:r>
            <a:r>
              <a:rPr lang="en-US" b="1" dirty="0" smtClean="0"/>
              <a:t>	         Instruction 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3 middle schools in Atlanta, Estill Middle School and Estill High </a:t>
            </a:r>
            <a:r>
              <a:rPr lang="en-US" dirty="0"/>
              <a:t>School in Estill, South </a:t>
            </a:r>
            <a:r>
              <a:rPr lang="en-US" dirty="0" smtClean="0"/>
              <a:t>Carolina, IDEA Schools Special Education in Texas.</a:t>
            </a:r>
          </a:p>
          <a:p>
            <a:pPr lvl="2">
              <a:buFont typeface="Arial"/>
              <a:buChar char="•"/>
            </a:pPr>
            <a:endParaRPr lang="en-US" sz="1300" dirty="0"/>
          </a:p>
          <a:p>
            <a:pPr marL="0" indent="0">
              <a:buNone/>
            </a:pPr>
            <a:r>
              <a:rPr lang="en-US" b="1" dirty="0"/>
              <a:t>B</a:t>
            </a:r>
            <a:r>
              <a:rPr lang="en-US" b="1" dirty="0" smtClean="0"/>
              <a:t>ehavior </a:t>
            </a:r>
            <a:r>
              <a:rPr lang="en-US" b="1" dirty="0"/>
              <a:t>M</a:t>
            </a:r>
            <a:r>
              <a:rPr lang="en-US" b="1" dirty="0" smtClean="0"/>
              <a:t>anagement Specialist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Conducted </a:t>
            </a:r>
            <a:r>
              <a:rPr lang="en-US" dirty="0"/>
              <a:t>behavior management </a:t>
            </a:r>
            <a:r>
              <a:rPr lang="en-US" dirty="0" smtClean="0"/>
              <a:t>training in schools implementing DI in Atlanta</a:t>
            </a:r>
            <a:r>
              <a:rPr lang="en-US" dirty="0"/>
              <a:t>, </a:t>
            </a:r>
            <a:r>
              <a:rPr lang="en-US" dirty="0" smtClean="0"/>
              <a:t>Baltimore, Australia </a:t>
            </a:r>
            <a:r>
              <a:rPr lang="en-US" dirty="0"/>
              <a:t>and </a:t>
            </a:r>
            <a:r>
              <a:rPr lang="en-US" dirty="0" smtClean="0"/>
              <a:t>Guam.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Brenda Moss-Williams</a:t>
            </a:r>
            <a:endParaRPr lang="en-US" dirty="0"/>
          </a:p>
        </p:txBody>
      </p:sp>
      <p:pic>
        <p:nvPicPr>
          <p:cNvPr id="4" name="Picture 3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14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6713" y="2512855"/>
            <a:ext cx="8630559" cy="38215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dirty="0"/>
          </a:p>
          <a:p>
            <a:pPr marL="0" indent="0" algn="ctr">
              <a:buNone/>
            </a:pPr>
            <a:r>
              <a:rPr lang="en-US" sz="2300" i="1" dirty="0" smtClean="0"/>
              <a:t>The National Institute for Direct Instruction (NIFDI) was founded by the creator and senior author of Direct Instruction (DI) to helps schools and districts maximize students’ performance with DI.  </a:t>
            </a:r>
          </a:p>
          <a:p>
            <a:pPr marL="0" indent="0" algn="ctr">
              <a:buNone/>
            </a:pPr>
            <a:endParaRPr lang="en-US" sz="2300" i="1" dirty="0"/>
          </a:p>
          <a:p>
            <a:pPr marL="0" indent="0" algn="ctr">
              <a:buNone/>
            </a:pPr>
            <a:r>
              <a:rPr lang="en-US" sz="2300" i="1" dirty="0" smtClean="0"/>
              <a:t>NIFDI has developed tools to ensure that </a:t>
            </a:r>
            <a:r>
              <a:rPr lang="en-US" sz="2300" i="1" u="sng" dirty="0" smtClean="0"/>
              <a:t>al</a:t>
            </a:r>
            <a:r>
              <a:rPr lang="en-US" sz="2300" i="1" dirty="0"/>
              <a:t>l</a:t>
            </a:r>
            <a:r>
              <a:rPr lang="en-US" sz="2300" i="1" dirty="0" smtClean="0"/>
              <a:t> students succeed with DI.</a:t>
            </a:r>
          </a:p>
          <a:p>
            <a:pPr marL="0" indent="0" algn="ctr">
              <a:buNone/>
            </a:pPr>
            <a:endParaRPr lang="en-US" sz="2300" i="1" dirty="0"/>
          </a:p>
          <a:p>
            <a:pPr marL="0" indent="0" algn="ctr">
              <a:buNone/>
            </a:pPr>
            <a:r>
              <a:rPr lang="en-US" sz="2300" i="1" dirty="0" smtClean="0"/>
              <a:t>NIFDI supports implementation of DI at pre-K through </a:t>
            </a:r>
            <a:r>
              <a:rPr lang="en-US" sz="2300" i="1" dirty="0"/>
              <a:t>h</a:t>
            </a:r>
            <a:r>
              <a:rPr lang="en-US" sz="2300" i="1" dirty="0" smtClean="0"/>
              <a:t>igh school.</a:t>
            </a:r>
            <a:endParaRPr lang="en-US" sz="23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National Institute for Direct Instruction (NIFDI)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2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6713" y="2864113"/>
            <a:ext cx="8630559" cy="34702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dirty="0"/>
          </a:p>
          <a:p>
            <a:pPr marL="0" indent="0" algn="ctr">
              <a:buNone/>
            </a:pPr>
            <a:r>
              <a:rPr lang="en-US" sz="2300" i="1" dirty="0" smtClean="0"/>
              <a:t>Previously, Broward County implemented Direct Instruction (DI)           at the elementary and middle school levels.</a:t>
            </a:r>
          </a:p>
          <a:p>
            <a:pPr marL="0" indent="0" algn="ctr">
              <a:buNone/>
            </a:pPr>
            <a:endParaRPr lang="en-US" sz="2300" i="1" dirty="0"/>
          </a:p>
          <a:p>
            <a:pPr marL="0" indent="0" algn="ctr">
              <a:buNone/>
            </a:pPr>
            <a:r>
              <a:rPr lang="en-US" sz="2300" i="1" dirty="0"/>
              <a:t>T</a:t>
            </a:r>
            <a:r>
              <a:rPr lang="en-US" sz="2300" i="1" dirty="0" smtClean="0"/>
              <a:t>his presentation will focus on the implementation of DI at the elementary level.</a:t>
            </a:r>
            <a:endParaRPr lang="en-US" sz="23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Instruction (DI) </a:t>
            </a:r>
            <a:br>
              <a:rPr lang="en-US" dirty="0" smtClean="0"/>
            </a:br>
            <a:r>
              <a:rPr lang="en-US" dirty="0" smtClean="0"/>
              <a:t>in Broward County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380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Instructional Time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2597910"/>
            <a:ext cx="3893772" cy="3323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Lack of consistent 90-minute reading period</a:t>
            </a:r>
          </a:p>
          <a:p>
            <a:pPr marL="0" indent="0">
              <a:buNone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reading period not required</a:t>
            </a:r>
            <a:endParaRPr lang="en-US" sz="22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901124" y="2597910"/>
            <a:ext cx="3785676" cy="3537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Implementation with NIFDI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Dedicated 90-minute morning reading period</a:t>
            </a:r>
            <a:endParaRPr lang="en-US" sz="2000" dirty="0" smtClean="0"/>
          </a:p>
          <a:p>
            <a:pPr marL="0" indent="0">
              <a:buNone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reading period required for all students in K and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and low performers in 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grade and above</a:t>
            </a:r>
            <a:endParaRPr lang="en-US" sz="2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031498"/>
            <a:ext cx="0" cy="2890057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1" y="3031498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3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1" y="2665231"/>
            <a:ext cx="3893772" cy="2929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DISTAR Language used for oral language proficiency (Kindergarten level)</a:t>
            </a:r>
          </a:p>
          <a:p>
            <a:pPr marL="0" indent="0">
              <a:buNone/>
            </a:pPr>
            <a:endParaRPr lang="en-US" sz="17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Various programs used in addition to Reading Mastery for reading</a:t>
            </a:r>
            <a:endParaRPr lang="en-US" sz="22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901124" y="2665231"/>
            <a:ext cx="3785676" cy="35120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Implementation with NIFDI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Reading Mastery Signature Edition includes </a:t>
            </a:r>
            <a:r>
              <a:rPr lang="en-US" sz="2200" i="1" dirty="0" smtClean="0"/>
              <a:t>full</a:t>
            </a:r>
            <a:r>
              <a:rPr lang="en-US" sz="2200" dirty="0" smtClean="0"/>
              <a:t> language track (levels K-5)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All interventions done in Reading Mastery, which incorporates science, social studies and literature (see Language Series Guide)</a:t>
            </a:r>
            <a:endParaRPr lang="en-US" sz="2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073302"/>
            <a:ext cx="0" cy="2993390"/>
          </a:xfrm>
          <a:prstGeom prst="line">
            <a:avLst/>
          </a:prstGeom>
          <a:ln w="28575" cmpd="sng">
            <a:solidFill>
              <a:srgbClr val="1F497D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1" y="3073302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88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Professional Development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2700027"/>
            <a:ext cx="3893772" cy="2929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All teachers received initial overview training of DI programs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901124" y="2719271"/>
            <a:ext cx="3785676" cy="31429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b="1" dirty="0" smtClean="0"/>
              <a:t>Implementation with NIFDI</a:t>
            </a:r>
          </a:p>
          <a:p>
            <a:pPr marL="0" indent="0">
              <a:buNone/>
            </a:pPr>
            <a:endParaRPr lang="en-US" sz="200" dirty="0" smtClean="0"/>
          </a:p>
          <a:p>
            <a:pPr>
              <a:buFont typeface="Arial"/>
              <a:buChar char="•"/>
            </a:pPr>
            <a:r>
              <a:rPr lang="en-US" dirty="0" smtClean="0"/>
              <a:t>Teachers receive initial training in program delivery of the first 30 lessons</a:t>
            </a:r>
          </a:p>
          <a:p>
            <a:pPr marL="0" indent="0">
              <a:buNone/>
            </a:pPr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dirty="0" smtClean="0"/>
              <a:t>Regular </a:t>
            </a:r>
            <a:r>
              <a:rPr lang="en-US" dirty="0" err="1" smtClean="0"/>
              <a:t>inservices</a:t>
            </a:r>
            <a:r>
              <a:rPr lang="en-US" dirty="0" smtClean="0"/>
              <a:t> provided throughout the year on critical techniques required in subsequent lessons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120804"/>
            <a:ext cx="0" cy="2800751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0" y="3121412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88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Collection &amp; Analysis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1" y="2673684"/>
            <a:ext cx="3893771" cy="32090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 marL="0" indent="0" algn="ctr">
              <a:buFont typeface="Symbol" pitchFamily="18" charset="2"/>
              <a:buNone/>
            </a:pPr>
            <a:endParaRPr lang="en-US" sz="200" b="1" dirty="0" smtClean="0"/>
          </a:p>
          <a:p>
            <a:pPr marL="0" indent="0" algn="ctr">
              <a:buFont typeface="Symbol" pitchFamily="18" charset="2"/>
              <a:buNone/>
            </a:pPr>
            <a:endParaRPr lang="en-US" sz="200" b="1" dirty="0" smtClean="0"/>
          </a:p>
          <a:p>
            <a:pPr marL="0" indent="0" algn="ctr">
              <a:buFont typeface="Symbol" pitchFamily="18" charset="2"/>
              <a:buNone/>
            </a:pPr>
            <a:endParaRPr lang="en-US" sz="200" b="1" dirty="0" smtClean="0"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sz="2200" dirty="0" smtClean="0"/>
              <a:t>Data collection did not occur weekly</a:t>
            </a:r>
          </a:p>
          <a:p>
            <a:pPr marL="0" indent="0">
              <a:lnSpc>
                <a:spcPct val="80000"/>
              </a:lnSpc>
              <a:buNone/>
            </a:pPr>
            <a:endParaRPr lang="en-US" sz="1300" dirty="0" smtClean="0"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sz="2200" dirty="0" smtClean="0"/>
              <a:t>Data collection was not systematized</a:t>
            </a:r>
          </a:p>
          <a:p>
            <a:pPr marL="0" indent="0">
              <a:lnSpc>
                <a:spcPct val="80000"/>
              </a:lnSpc>
              <a:buNone/>
            </a:pPr>
            <a:endParaRPr lang="en-US" sz="13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sz="2200" dirty="0" smtClean="0"/>
              <a:t>Decisions based primarily on observations by district level coaches</a:t>
            </a:r>
            <a:endParaRPr lang="en-US" sz="22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901124" y="2606363"/>
            <a:ext cx="3785676" cy="3778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endParaRPr lang="en-US" sz="100" b="1" dirty="0" smtClean="0"/>
          </a:p>
          <a:p>
            <a:pPr marL="0" indent="0" algn="ctr">
              <a:buFont typeface="Symbol" pitchFamily="18" charset="2"/>
              <a:buNone/>
            </a:pPr>
            <a:r>
              <a:rPr lang="en-US" sz="2800" b="1" dirty="0" smtClean="0"/>
              <a:t>Implementation with NIFDI</a:t>
            </a:r>
            <a:endParaRPr lang="en-US" sz="2800" dirty="0" smtClean="0"/>
          </a:p>
          <a:p>
            <a:pPr marL="0" indent="0">
              <a:buNone/>
            </a:pPr>
            <a:endParaRPr lang="en-US" sz="300" dirty="0" smtClean="0"/>
          </a:p>
          <a:p>
            <a:pPr marL="0" indent="0">
              <a:buNone/>
            </a:pPr>
            <a:endParaRPr lang="en-US" sz="3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Data collected weekly and analyzed systematically</a:t>
            </a:r>
          </a:p>
          <a:p>
            <a:pPr marL="0" indent="0">
              <a:buNone/>
            </a:pPr>
            <a:endParaRPr lang="en-US" sz="15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Data collected on forms specifically designed to identify areas for improvement</a:t>
            </a:r>
          </a:p>
          <a:p>
            <a:pPr marL="0" indent="0">
              <a:buNone/>
            </a:pPr>
            <a:endParaRPr lang="en-US" sz="15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Adjustments to instruction of individual students made weekly based on data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072694"/>
            <a:ext cx="0" cy="297446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0" y="3072694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88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Staffing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1" y="2718152"/>
            <a:ext cx="3893771" cy="2929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DI in Broward Co. Previously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Aides assigned to most Kindergarten and first grade classrooms; did not instruct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901124" y="2701329"/>
            <a:ext cx="3785676" cy="314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en-US" sz="2200" b="1" dirty="0" smtClean="0"/>
              <a:t>Implementation with NIFDI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Aides assigned to </a:t>
            </a:r>
            <a:r>
              <a:rPr lang="en-US" sz="2200" i="1" dirty="0" smtClean="0"/>
              <a:t>all</a:t>
            </a:r>
            <a:r>
              <a:rPr lang="en-US" sz="2200" dirty="0" smtClean="0"/>
              <a:t> Kindergarten and first grade classrooms; fully trained to provide instruction</a:t>
            </a:r>
          </a:p>
          <a:p>
            <a:pPr marL="0" indent="0">
              <a:buNone/>
            </a:pP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No aides needed in classes at grade 2 instructional level or above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23005" y="3130426"/>
            <a:ext cx="0" cy="2800751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7201" y="3140048"/>
            <a:ext cx="8229599" cy="0"/>
          </a:xfrm>
          <a:prstGeom prst="line">
            <a:avLst/>
          </a:prstGeom>
          <a:ln w="28575" cmpd="sng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54" y="6280339"/>
            <a:ext cx="7887418" cy="10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IFDI_4c_gradie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" y="5930878"/>
            <a:ext cx="805531" cy="80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9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D6D81"/>
      </a:accent1>
      <a:accent2>
        <a:srgbClr val="843E40"/>
      </a:accent2>
      <a:accent3>
        <a:srgbClr val="8A9C58"/>
      </a:accent3>
      <a:accent4>
        <a:srgbClr val="EBBF3A"/>
      </a:accent4>
      <a:accent5>
        <a:srgbClr val="4BACC6"/>
      </a:accent5>
      <a:accent6>
        <a:srgbClr val="B16030"/>
      </a:accent6>
      <a:hlink>
        <a:srgbClr val="0000FF"/>
      </a:hlink>
      <a:folHlink>
        <a:srgbClr val="80008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397</TotalTime>
  <Words>658</Words>
  <Application>Microsoft Macintosh PowerPoint</Application>
  <PresentationFormat>On-screen Show (4:3)</PresentationFormat>
  <Paragraphs>134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Direct Instruction (DI)  in Broward County </vt:lpstr>
      <vt:lpstr>Brenda Moss-Williams</vt:lpstr>
      <vt:lpstr>The National Institute for Direct Instruction (NIFDI)</vt:lpstr>
      <vt:lpstr>Direct Instruction (DI)  in Broward County</vt:lpstr>
      <vt:lpstr>Instructional Time</vt:lpstr>
      <vt:lpstr>Curriculum</vt:lpstr>
      <vt:lpstr>Professional Development</vt:lpstr>
      <vt:lpstr>Data Collection &amp; Analysis</vt:lpstr>
      <vt:lpstr>Staffing</vt:lpstr>
      <vt:lpstr>Coordination &amp; Support</vt:lpstr>
      <vt:lpstr>Capacity Building</vt:lpstr>
      <vt:lpstr>Reference Materials</vt:lpstr>
      <vt:lpstr>For more information, contact: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Cox</dc:creator>
  <cp:lastModifiedBy>Christina Cox</cp:lastModifiedBy>
  <cp:revision>31</cp:revision>
  <cp:lastPrinted>2012-02-22T23:12:46Z</cp:lastPrinted>
  <dcterms:created xsi:type="dcterms:W3CDTF">2012-02-22T17:54:26Z</dcterms:created>
  <dcterms:modified xsi:type="dcterms:W3CDTF">2012-02-23T00:31:49Z</dcterms:modified>
</cp:coreProperties>
</file>